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4" r:id="rId4"/>
    <p:sldId id="273" r:id="rId5"/>
    <p:sldId id="267" r:id="rId6"/>
    <p:sldId id="271" r:id="rId7"/>
    <p:sldId id="272" r:id="rId8"/>
    <p:sldId id="259" r:id="rId9"/>
    <p:sldId id="260" r:id="rId10"/>
    <p:sldId id="275" r:id="rId11"/>
    <p:sldId id="262" r:id="rId12"/>
    <p:sldId id="264" r:id="rId13"/>
    <p:sldId id="268" r:id="rId14"/>
    <p:sldId id="265" r:id="rId15"/>
  </p:sldIdLst>
  <p:sldSz cx="18288000" cy="10287000"/>
  <p:notesSz cx="6858000" cy="9144000"/>
  <p:embeddedFontLst>
    <p:embeddedFont>
      <p:font typeface="Arita Dotum Bold" panose="020B0600000101010101" charset="-127"/>
      <p:regular r:id="rId17"/>
      <p:bold r:id="rId18"/>
    </p:embeddedFont>
    <p:embeddedFont>
      <p:font typeface="Arita Dotum Light" panose="020B0600000101010101" charset="-127"/>
      <p:regular r:id="rId19"/>
    </p:embeddedFont>
    <p:embeddedFont>
      <p:font typeface="TDTD평고딕" panose="020B0600000101010101" charset="-127"/>
      <p:regular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Montserrat Classic" panose="020B0600000101010101" charset="0"/>
      <p:regular r:id="rId25"/>
    </p:embeddedFont>
    <p:embeddedFont>
      <p:font typeface="Montserrat Classic Bold" panose="020B0600000101010101" charset="0"/>
      <p:regular r:id="rId26"/>
      <p:bold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휴먼둥근헤드라인" panose="02030504000101010101" pitchFamily="18" charset="-127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ED"/>
    <a:srgbClr val="A4B2F9"/>
    <a:srgbClr val="0000C8"/>
    <a:srgbClr val="43434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72" autoAdjust="0"/>
    <p:restoredTop sz="96186" autoAdjust="0"/>
  </p:normalViewPr>
  <p:slideViewPr>
    <p:cSldViewPr>
      <p:cViewPr varScale="1">
        <p:scale>
          <a:sx n="55" d="100"/>
          <a:sy n="55" d="100"/>
        </p:scale>
        <p:origin x="77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D7EF9-5000-9D45-9E97-629471FA5D29}" type="datetimeFigureOut">
              <a:rPr kumimoji="1" lang="ko-Kore-KR" altLang="en-US" smtClean="0"/>
              <a:t>03/25/2024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FED04D-3B1E-4942-B8CA-9607332564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5606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>
                <a:latin typeface="+mn-ea"/>
                <a:ea typeface="+mn-ea"/>
              </a:rPr>
              <a:t>안녕하십니까</a:t>
            </a:r>
            <a:r>
              <a:rPr kumimoji="1" lang="en-US" altLang="ko-KR" dirty="0">
                <a:latin typeface="+mn-ea"/>
                <a:ea typeface="+mn-ea"/>
              </a:rPr>
              <a:t>,</a:t>
            </a:r>
            <a:r>
              <a:rPr kumimoji="1" lang="ko-KR" altLang="en-US" dirty="0">
                <a:latin typeface="+mn-ea"/>
                <a:ea typeface="+mn-ea"/>
              </a:rPr>
              <a:t> 문제 </a:t>
            </a:r>
            <a:r>
              <a:rPr kumimoji="1" lang="en-US" altLang="ko-KR" dirty="0">
                <a:latin typeface="+mn-ea"/>
                <a:ea typeface="+mn-ea"/>
              </a:rPr>
              <a:t>12</a:t>
            </a:r>
            <a:r>
              <a:rPr kumimoji="1" lang="ko-KR" altLang="en-US" dirty="0">
                <a:latin typeface="+mn-ea"/>
                <a:ea typeface="+mn-ea"/>
              </a:rPr>
              <a:t>번 </a:t>
            </a:r>
            <a:r>
              <a:rPr lang="ko-KR" altLang="en-US" sz="1200" u="none" strike="noStrike" spc="-121" dirty="0">
                <a:solidFill>
                  <a:srgbClr val="12127D"/>
                </a:solidFill>
                <a:latin typeface="+mn-ea"/>
                <a:ea typeface="+mn-ea"/>
              </a:rPr>
              <a:t>디지털화 된 오디오를 네트워크로 </a:t>
            </a:r>
            <a:r>
              <a:rPr lang="ko-KR" altLang="en-US" sz="1200" u="none" strike="noStrike" spc="-121" dirty="0" err="1">
                <a:solidFill>
                  <a:srgbClr val="12127D"/>
                </a:solidFill>
                <a:latin typeface="+mn-ea"/>
                <a:ea typeface="+mn-ea"/>
              </a:rPr>
              <a:t>전송시</a:t>
            </a:r>
            <a:r>
              <a:rPr lang="ko-KR" altLang="en-US" sz="1200" u="none" strike="noStrike" spc="-121" dirty="0">
                <a:solidFill>
                  <a:srgbClr val="12127D"/>
                </a:solidFill>
                <a:latin typeface="+mn-ea"/>
                <a:ea typeface="+mn-ea"/>
              </a:rPr>
              <a:t> </a:t>
            </a:r>
            <a:r>
              <a:rPr lang="ko-KR" altLang="en-US" sz="1200" u="none" strike="noStrike" spc="-121" dirty="0" err="1">
                <a:solidFill>
                  <a:srgbClr val="12127D"/>
                </a:solidFill>
                <a:latin typeface="+mn-ea"/>
                <a:ea typeface="+mn-ea"/>
              </a:rPr>
              <a:t>에러율</a:t>
            </a:r>
            <a:r>
              <a:rPr lang="ko-KR" altLang="en-US" sz="1200" u="none" strike="noStrike" spc="-121" dirty="0">
                <a:solidFill>
                  <a:srgbClr val="12127D"/>
                </a:solidFill>
                <a:latin typeface="+mn-ea"/>
                <a:ea typeface="+mn-ea"/>
              </a:rPr>
              <a:t> 확인 소프트웨어 주제 발표를 맡게 된 </a:t>
            </a:r>
            <a:r>
              <a:rPr lang="en-US" altLang="ko-KR" sz="1200" u="none" strike="noStrike" spc="-121" dirty="0">
                <a:solidFill>
                  <a:srgbClr val="12127D"/>
                </a:solidFill>
                <a:latin typeface="+mn-ea"/>
                <a:ea typeface="+mn-ea"/>
              </a:rPr>
              <a:t>DECS </a:t>
            </a:r>
            <a:r>
              <a:rPr lang="ko-KR" altLang="en-US" sz="1200" u="none" strike="noStrike" spc="-121" dirty="0">
                <a:solidFill>
                  <a:srgbClr val="12127D"/>
                </a:solidFill>
                <a:latin typeface="+mn-ea"/>
                <a:ea typeface="+mn-ea"/>
              </a:rPr>
              <a:t>팀장 정성윤입니다</a:t>
            </a:r>
            <a:r>
              <a:rPr lang="en-US" altLang="ko-KR" sz="1200" u="none" strike="noStrike" spc="-121" dirty="0">
                <a:solidFill>
                  <a:srgbClr val="12127D"/>
                </a:solidFill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u="none" strike="noStrike" spc="-121" dirty="0">
                <a:solidFill>
                  <a:srgbClr val="12127D"/>
                </a:solidFill>
                <a:latin typeface="+mn-ea"/>
                <a:ea typeface="+mn-ea"/>
              </a:rPr>
              <a:t>발표 시작하겠습니다</a:t>
            </a:r>
            <a:r>
              <a:rPr lang="en-US" altLang="ko-KR" sz="1200" u="none" strike="noStrike" spc="-121" dirty="0">
                <a:solidFill>
                  <a:srgbClr val="12127D"/>
                </a:solidFill>
                <a:latin typeface="+mn-ea"/>
                <a:ea typeface="+mn-ea"/>
              </a:rPr>
              <a:t>.</a:t>
            </a:r>
            <a:endParaRPr lang="en-US" altLang="ko-Kore-KR" sz="1200" u="none" strike="noStrike" spc="-121" dirty="0">
              <a:solidFill>
                <a:srgbClr val="12127D"/>
              </a:solidFill>
              <a:latin typeface="+mn-ea"/>
              <a:ea typeface="+mn-ea"/>
            </a:endParaRPr>
          </a:p>
          <a:p>
            <a:endParaRPr kumimoji="1" lang="ko-Kore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0889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  <a:ea typeface="+mn-ea"/>
              </a:rPr>
              <a:t>원본 오디오와 노이즈가 섞인 오디오의 에러율을 검출하기 위해서는 주로 신호 처리 및 패턴 인식 기술을 기반으로 한 알고리즘이 사용됩니다</a:t>
            </a:r>
            <a:r>
              <a:rPr kumimoji="1" lang="en-US" altLang="ko-KR" dirty="0">
                <a:latin typeface="+mn-ea"/>
                <a:ea typeface="+mn-ea"/>
              </a:rPr>
              <a:t>. </a:t>
            </a:r>
            <a:r>
              <a:rPr kumimoji="1" lang="ko-KR" altLang="en-US" dirty="0">
                <a:latin typeface="+mn-ea"/>
                <a:ea typeface="+mn-ea"/>
              </a:rPr>
              <a:t>몇 가지 일반적인 알고리즘에는 다음과 같은 것들이 있습니다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</a:p>
          <a:p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en-US" altLang="ko-KR" dirty="0">
                <a:latin typeface="+mn-ea"/>
                <a:ea typeface="+mn-ea"/>
              </a:rPr>
              <a:t>1. **</a:t>
            </a:r>
            <a:r>
              <a:rPr kumimoji="1" lang="ko-KR" altLang="en-US" dirty="0">
                <a:latin typeface="+mn-ea"/>
                <a:ea typeface="+mn-ea"/>
              </a:rPr>
              <a:t>신호 처리 기반 알고리즘</a:t>
            </a:r>
            <a:r>
              <a:rPr kumimoji="1" lang="en-US" altLang="ko-KR" dirty="0">
                <a:latin typeface="+mn-ea"/>
                <a:ea typeface="+mn-ea"/>
              </a:rPr>
              <a:t>:** </a:t>
            </a:r>
            <a:r>
              <a:rPr kumimoji="1" lang="ko-KR" altLang="en-US" dirty="0">
                <a:latin typeface="+mn-ea"/>
                <a:ea typeface="+mn-ea"/>
              </a:rPr>
              <a:t>주파수 도메인에서 주파수 분석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필터링 및 스펙트럼 분석을 수행하여 오디오 신호와 노이즈를 분리하거나 신호 간의 상관 관계를 파악합니다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en-US" altLang="ko-KR" dirty="0">
                <a:latin typeface="+mn-ea"/>
                <a:ea typeface="+mn-ea"/>
              </a:rPr>
              <a:t>2. **</a:t>
            </a:r>
            <a:r>
              <a:rPr kumimoji="1" lang="ko-KR" altLang="en-US" dirty="0">
                <a:latin typeface="+mn-ea"/>
                <a:ea typeface="+mn-ea"/>
              </a:rPr>
              <a:t>패턴 인식 알고리즘</a:t>
            </a:r>
            <a:r>
              <a:rPr kumimoji="1" lang="en-US" altLang="ko-KR" dirty="0">
                <a:latin typeface="+mn-ea"/>
                <a:ea typeface="+mn-ea"/>
              </a:rPr>
              <a:t>:** </a:t>
            </a:r>
            <a:r>
              <a:rPr kumimoji="1" lang="ko-KR" altLang="en-US" dirty="0">
                <a:latin typeface="+mn-ea"/>
                <a:ea typeface="+mn-ea"/>
              </a:rPr>
              <a:t>기계 학습 및 패턴 인식 기술을 사용하여 원본 오디오와 노이즈가 섞인 오디오 간의 패턴을 비교하고 분석합니다</a:t>
            </a:r>
            <a:r>
              <a:rPr kumimoji="1" lang="en-US" altLang="ko-KR" dirty="0">
                <a:latin typeface="+mn-ea"/>
                <a:ea typeface="+mn-ea"/>
              </a:rPr>
              <a:t>. </a:t>
            </a:r>
            <a:r>
              <a:rPr kumimoji="1" lang="ko-KR" altLang="en-US" dirty="0">
                <a:latin typeface="+mn-ea"/>
                <a:ea typeface="+mn-ea"/>
              </a:rPr>
              <a:t>주로 신경망</a:t>
            </a:r>
            <a:r>
              <a:rPr kumimoji="1" lang="en-US" altLang="ko-KR" dirty="0">
                <a:latin typeface="+mn-ea"/>
                <a:ea typeface="+mn-ea"/>
              </a:rPr>
              <a:t>(</a:t>
            </a:r>
            <a:r>
              <a:rPr kumimoji="1" lang="en" altLang="ko-Kore-KR" dirty="0">
                <a:latin typeface="+mn-ea"/>
                <a:ea typeface="+mn-ea"/>
              </a:rPr>
              <a:t>Neural Networks), </a:t>
            </a:r>
            <a:r>
              <a:rPr kumimoji="1" lang="ko-KR" altLang="en-US" dirty="0">
                <a:latin typeface="+mn-ea"/>
                <a:ea typeface="+mn-ea"/>
              </a:rPr>
              <a:t>서포트 벡터 머신</a:t>
            </a:r>
            <a:r>
              <a:rPr kumimoji="1" lang="en-US" altLang="ko-KR" dirty="0">
                <a:latin typeface="+mn-ea"/>
                <a:ea typeface="+mn-ea"/>
              </a:rPr>
              <a:t>(</a:t>
            </a:r>
            <a:r>
              <a:rPr kumimoji="1" lang="en" altLang="ko-Kore-KR" dirty="0">
                <a:latin typeface="+mn-ea"/>
                <a:ea typeface="+mn-ea"/>
              </a:rPr>
              <a:t>Support Vector Machines), </a:t>
            </a:r>
            <a:r>
              <a:rPr kumimoji="1" lang="ko-KR" altLang="en-US" dirty="0">
                <a:latin typeface="+mn-ea"/>
                <a:ea typeface="+mn-ea"/>
              </a:rPr>
              <a:t>의사 결정 트리</a:t>
            </a:r>
            <a:r>
              <a:rPr kumimoji="1" lang="en-US" altLang="ko-KR" dirty="0">
                <a:latin typeface="+mn-ea"/>
                <a:ea typeface="+mn-ea"/>
              </a:rPr>
              <a:t>(</a:t>
            </a:r>
            <a:r>
              <a:rPr kumimoji="1" lang="en" altLang="ko-Kore-KR" dirty="0">
                <a:latin typeface="+mn-ea"/>
                <a:ea typeface="+mn-ea"/>
              </a:rPr>
              <a:t>Decision Trees) </a:t>
            </a:r>
            <a:r>
              <a:rPr kumimoji="1" lang="ko-KR" altLang="en-US" dirty="0">
                <a:latin typeface="+mn-ea"/>
                <a:ea typeface="+mn-ea"/>
              </a:rPr>
              <a:t>등의 알고리즘이 사용될 수 있습니다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en-US" altLang="ko-KR" dirty="0">
                <a:latin typeface="+mn-ea"/>
                <a:ea typeface="+mn-ea"/>
              </a:rPr>
              <a:t>3. **</a:t>
            </a:r>
            <a:r>
              <a:rPr kumimoji="1" lang="ko-KR" altLang="en-US" dirty="0">
                <a:latin typeface="+mn-ea"/>
                <a:ea typeface="+mn-ea"/>
              </a:rPr>
              <a:t>통계적 알고리즘</a:t>
            </a:r>
            <a:r>
              <a:rPr kumimoji="1" lang="en-US" altLang="ko-KR" dirty="0">
                <a:latin typeface="+mn-ea"/>
                <a:ea typeface="+mn-ea"/>
              </a:rPr>
              <a:t>:** </a:t>
            </a:r>
            <a:r>
              <a:rPr kumimoji="1" lang="ko-KR" altLang="en-US" dirty="0">
                <a:latin typeface="+mn-ea"/>
                <a:ea typeface="+mn-ea"/>
              </a:rPr>
              <a:t>통계적 분석을 통해 원본 오디오와 노이즈가 섞인 오디오 간의 차이를 측정하고 에러를 검출합니다</a:t>
            </a:r>
            <a:r>
              <a:rPr kumimoji="1" lang="en-US" altLang="ko-KR" dirty="0">
                <a:latin typeface="+mn-ea"/>
                <a:ea typeface="+mn-ea"/>
              </a:rPr>
              <a:t>. </a:t>
            </a:r>
            <a:r>
              <a:rPr kumimoji="1" lang="ko-KR" altLang="en-US" dirty="0">
                <a:latin typeface="+mn-ea"/>
                <a:ea typeface="+mn-ea"/>
              </a:rPr>
              <a:t>이는 평균 제곱 오차</a:t>
            </a:r>
            <a:r>
              <a:rPr kumimoji="1" lang="en-US" altLang="ko-KR" dirty="0">
                <a:latin typeface="+mn-ea"/>
                <a:ea typeface="+mn-ea"/>
              </a:rPr>
              <a:t>(</a:t>
            </a:r>
            <a:r>
              <a:rPr kumimoji="1" lang="en" altLang="ko-Kore-KR" dirty="0">
                <a:latin typeface="+mn-ea"/>
                <a:ea typeface="+mn-ea"/>
              </a:rPr>
              <a:t>Mean Squared Error, MSE) </a:t>
            </a:r>
            <a:r>
              <a:rPr kumimoji="1" lang="ko-KR" altLang="en-US" dirty="0">
                <a:latin typeface="+mn-ea"/>
                <a:ea typeface="+mn-ea"/>
              </a:rPr>
              <a:t>및 신호 대 잡음 비율</a:t>
            </a:r>
            <a:r>
              <a:rPr kumimoji="1" lang="en-US" altLang="ko-KR" dirty="0">
                <a:latin typeface="+mn-ea"/>
                <a:ea typeface="+mn-ea"/>
              </a:rPr>
              <a:t>(</a:t>
            </a:r>
            <a:r>
              <a:rPr kumimoji="1" lang="en" altLang="ko-Kore-KR" dirty="0">
                <a:latin typeface="+mn-ea"/>
                <a:ea typeface="+mn-ea"/>
              </a:rPr>
              <a:t>Signal-to-Noise Ratio, SNR)</a:t>
            </a:r>
            <a:r>
              <a:rPr kumimoji="1" lang="ko-KR" altLang="en-US" dirty="0">
                <a:latin typeface="+mn-ea"/>
                <a:ea typeface="+mn-ea"/>
              </a:rPr>
              <a:t>과 같은 지표를 사용하여 수행될 수 있습니다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en-US" altLang="ko-KR" dirty="0">
                <a:latin typeface="+mn-ea"/>
                <a:ea typeface="+mn-ea"/>
              </a:rPr>
              <a:t>4. **</a:t>
            </a:r>
            <a:r>
              <a:rPr kumimoji="1" lang="ko-KR" altLang="en-US" dirty="0">
                <a:latin typeface="+mn-ea"/>
                <a:ea typeface="+mn-ea"/>
              </a:rPr>
              <a:t>최적화 기반 알고리즘</a:t>
            </a:r>
            <a:r>
              <a:rPr kumimoji="1" lang="en-US" altLang="ko-KR" dirty="0">
                <a:latin typeface="+mn-ea"/>
                <a:ea typeface="+mn-ea"/>
              </a:rPr>
              <a:t>:** </a:t>
            </a:r>
            <a:r>
              <a:rPr kumimoji="1" lang="ko-KR" altLang="en-US" dirty="0">
                <a:latin typeface="+mn-ea"/>
                <a:ea typeface="+mn-ea"/>
              </a:rPr>
              <a:t>최적화 기법을 사용하여 원본 오디오와 노이즈가 섞인 오디오 간의 차이를 최소화하고 에러를 검출합니다</a:t>
            </a:r>
            <a:r>
              <a:rPr kumimoji="1" lang="en-US" altLang="ko-KR" dirty="0">
                <a:latin typeface="+mn-ea"/>
                <a:ea typeface="+mn-ea"/>
              </a:rPr>
              <a:t>. </a:t>
            </a:r>
            <a:r>
              <a:rPr kumimoji="1" lang="ko-KR" altLang="en-US" dirty="0">
                <a:latin typeface="+mn-ea"/>
                <a:ea typeface="+mn-ea"/>
              </a:rPr>
              <a:t>이를 위해 주로 경사 </a:t>
            </a:r>
            <a:r>
              <a:rPr kumimoji="1" lang="ko-KR" altLang="en-US" dirty="0" err="1">
                <a:latin typeface="+mn-ea"/>
                <a:ea typeface="+mn-ea"/>
              </a:rPr>
              <a:t>하강법</a:t>
            </a:r>
            <a:r>
              <a:rPr kumimoji="1" lang="en-US" altLang="ko-KR" dirty="0">
                <a:latin typeface="+mn-ea"/>
                <a:ea typeface="+mn-ea"/>
              </a:rPr>
              <a:t>(</a:t>
            </a:r>
            <a:r>
              <a:rPr kumimoji="1" lang="en" altLang="ko-Kore-KR" dirty="0">
                <a:latin typeface="+mn-ea"/>
                <a:ea typeface="+mn-ea"/>
              </a:rPr>
              <a:t>Gradient Descent), </a:t>
            </a:r>
            <a:r>
              <a:rPr kumimoji="1" lang="ko-KR" altLang="en-US" dirty="0">
                <a:latin typeface="+mn-ea"/>
                <a:ea typeface="+mn-ea"/>
              </a:rPr>
              <a:t>유전 알고리즘</a:t>
            </a:r>
            <a:r>
              <a:rPr kumimoji="1" lang="en-US" altLang="ko-KR" dirty="0">
                <a:latin typeface="+mn-ea"/>
                <a:ea typeface="+mn-ea"/>
              </a:rPr>
              <a:t>(</a:t>
            </a:r>
            <a:r>
              <a:rPr kumimoji="1" lang="en" altLang="ko-Kore-KR" dirty="0">
                <a:latin typeface="+mn-ea"/>
                <a:ea typeface="+mn-ea"/>
              </a:rPr>
              <a:t>Genetic Algorithms) </a:t>
            </a:r>
            <a:r>
              <a:rPr kumimoji="1" lang="ko-KR" altLang="en-US" dirty="0">
                <a:latin typeface="+mn-ea"/>
                <a:ea typeface="+mn-ea"/>
              </a:rPr>
              <a:t>등의 기법이 사용됩니다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이러한 다양한 알고리즘을 조합하여 특정한 음성 통신 환경에 맞는 최적의 </a:t>
            </a:r>
            <a:r>
              <a:rPr kumimoji="1" lang="ko-KR" altLang="en-US" dirty="0" err="1">
                <a:latin typeface="+mn-ea"/>
                <a:ea typeface="+mn-ea"/>
              </a:rPr>
              <a:t>에러율</a:t>
            </a:r>
            <a:r>
              <a:rPr kumimoji="1" lang="ko-KR" altLang="en-US" dirty="0">
                <a:latin typeface="+mn-ea"/>
                <a:ea typeface="+mn-ea"/>
              </a:rPr>
              <a:t> 검출 알고리즘을 개발할 수 있습니다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  <a:endParaRPr kumimoji="1" lang="ko-Kore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FED04D-3B1E-4942-B8CA-96073325649B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181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>
                <a:latin typeface="+mn-ea"/>
                <a:ea typeface="+mn-ea"/>
              </a:rPr>
              <a:t>예상</a:t>
            </a:r>
            <a:r>
              <a:rPr kumimoji="1" lang="ko-KR" altLang="en-US" dirty="0">
                <a:latin typeface="+mn-ea"/>
                <a:ea typeface="+mn-ea"/>
              </a:rPr>
              <a:t> 결과물입니다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endParaRPr kumimoji="1" lang="en-US" altLang="ko-Kore-KR" dirty="0">
              <a:latin typeface="+mn-ea"/>
              <a:ea typeface="+mn-ea"/>
            </a:endParaRPr>
          </a:p>
          <a:p>
            <a:pPr marL="0" lvl="0" indent="0" algn="l">
              <a:lnSpc>
                <a:spcPts val="2839"/>
              </a:lnSpc>
            </a:pPr>
            <a:r>
              <a:rPr lang="ko-KR" altLang="en-US" sz="1200" dirty="0">
                <a:solidFill>
                  <a:srgbClr val="000000"/>
                </a:solidFill>
                <a:latin typeface="+mn-ea"/>
                <a:ea typeface="+mn-ea"/>
              </a:rPr>
              <a:t>송신된 오디오와 네트워크를 통과하여 수신된 오디오를 비교하여 오디오 데이터의 일관성을 평가하고 에러율을 계산합니다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0" lvl="0" indent="0" algn="l">
              <a:lnSpc>
                <a:spcPts val="2839"/>
              </a:lnSpc>
            </a:pPr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+mn-ea"/>
                <a:ea typeface="+mn-ea"/>
              </a:rPr>
              <a:t>비교는 오디오의 샘플링 </a:t>
            </a:r>
            <a:r>
              <a:rPr lang="ko-KR" altLang="en-US" sz="1200" dirty="0" err="1">
                <a:solidFill>
                  <a:srgbClr val="000000"/>
                </a:solidFill>
                <a:latin typeface="+mn-ea"/>
                <a:ea typeface="+mn-ea"/>
              </a:rPr>
              <a:t>레이트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+mn-ea"/>
                <a:ea typeface="+mn-ea"/>
              </a:rPr>
              <a:t>비트 </a:t>
            </a:r>
            <a:r>
              <a:rPr lang="ko-KR" altLang="en-US" sz="1200" dirty="0" err="1">
                <a:solidFill>
                  <a:srgbClr val="000000"/>
                </a:solidFill>
                <a:latin typeface="+mn-ea"/>
                <a:ea typeface="+mn-ea"/>
              </a:rPr>
              <a:t>뎁스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+mn-ea"/>
                <a:ea typeface="+mn-ea"/>
              </a:rPr>
              <a:t>채널 구성 등을 기준으로 진행됩니다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.)</a:t>
            </a:r>
          </a:p>
          <a:p>
            <a:pPr marL="0" lvl="0" indent="0" algn="l">
              <a:lnSpc>
                <a:spcPts val="2839"/>
              </a:lnSpc>
            </a:pPr>
            <a:r>
              <a:rPr lang="ko-KR" altLang="en-US" sz="1200" dirty="0">
                <a:solidFill>
                  <a:srgbClr val="000000"/>
                </a:solidFill>
                <a:latin typeface="+mn-ea"/>
                <a:ea typeface="+mn-ea"/>
              </a:rPr>
              <a:t>다양한 오디오 형식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ko-Kore-KR" sz="1200" dirty="0">
                <a:solidFill>
                  <a:srgbClr val="000000"/>
                </a:solidFill>
                <a:latin typeface="+mn-ea"/>
                <a:ea typeface="+mn-ea"/>
              </a:rPr>
              <a:t>MP3, WAV, AAC </a:t>
            </a:r>
            <a:r>
              <a:rPr lang="ko-KR" altLang="en-US" sz="1200" dirty="0">
                <a:solidFill>
                  <a:srgbClr val="000000"/>
                </a:solidFill>
                <a:latin typeface="+mn-ea"/>
                <a:ea typeface="+mn-ea"/>
              </a:rPr>
              <a:t>등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+mn-ea"/>
                <a:ea typeface="+mn-ea"/>
              </a:rPr>
              <a:t>을 지원하여 송수신된 오디오를 비교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0" lvl="0" indent="0" algn="l">
              <a:lnSpc>
                <a:spcPts val="2839"/>
              </a:lnSpc>
            </a:pPr>
            <a:endParaRPr lang="en-US" altLang="ko-KR" sz="12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lvl="0" indent="0" algn="l">
              <a:lnSpc>
                <a:spcPts val="2839"/>
              </a:lnSpc>
            </a:pPr>
            <a:r>
              <a:rPr lang="ko-KR" altLang="en-US" sz="1200" dirty="0">
                <a:solidFill>
                  <a:srgbClr val="000000"/>
                </a:solidFill>
                <a:latin typeface="+mn-ea"/>
                <a:ea typeface="+mn-ea"/>
              </a:rPr>
              <a:t>다양한 네트워크 프로토콜을 지원하여 오디오 데이터의 전송과 수신을 가능하게 할 것이고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,</a:t>
            </a:r>
          </a:p>
          <a:p>
            <a:pPr marL="0" lvl="0" indent="0" algn="l">
              <a:lnSpc>
                <a:spcPts val="2839"/>
              </a:lnSpc>
            </a:pPr>
            <a:r>
              <a:rPr lang="ko-KR" altLang="en-US" sz="1200" dirty="0">
                <a:solidFill>
                  <a:srgbClr val="000000"/>
                </a:solidFill>
                <a:latin typeface="+mn-ea"/>
                <a:ea typeface="+mn-ea"/>
              </a:rPr>
              <a:t>송수신된 오디오를 비교하여 검출된 </a:t>
            </a:r>
            <a:r>
              <a:rPr lang="ko-KR" altLang="en-US" sz="1200" dirty="0" err="1">
                <a:solidFill>
                  <a:srgbClr val="000000"/>
                </a:solidFill>
                <a:latin typeface="+mn-ea"/>
                <a:ea typeface="+mn-ea"/>
              </a:rPr>
              <a:t>에러율</a:t>
            </a:r>
            <a:r>
              <a:rPr lang="ko-KR" altLang="en-US" sz="1200" dirty="0">
                <a:solidFill>
                  <a:srgbClr val="000000"/>
                </a:solidFill>
                <a:latin typeface="+mn-ea"/>
                <a:ea typeface="+mn-ea"/>
              </a:rPr>
              <a:t> 확인 결과를 사용자에게 직관적으로 표시가 되도록 할 것입니다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endParaRPr kumimoji="1" lang="ko-Kore-KR" altLang="en-US" dirty="0">
              <a:latin typeface="+mn-ea"/>
              <a:ea typeface="+mn-ea"/>
            </a:endParaRPr>
          </a:p>
          <a:p>
            <a:endParaRPr kumimoji="1" lang="ko-Kore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8144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  <a:ea typeface="+mn-ea"/>
              </a:rPr>
              <a:t>월간 목표</a:t>
            </a:r>
            <a:endParaRPr kumimoji="1" lang="ko-Kore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3475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6802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  <a:ea typeface="+mn-ea"/>
              </a:rPr>
              <a:t>프로젝트 팀 개요 부분입니다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  <a:r>
              <a:rPr kumimoji="1" lang="ko-KR" altLang="en-US" dirty="0">
                <a:latin typeface="+mn-ea"/>
                <a:ea typeface="+mn-ea"/>
              </a:rPr>
              <a:t> 저희 팀은 </a:t>
            </a:r>
            <a:r>
              <a:rPr kumimoji="1" lang="ko-KR" altLang="en-US" dirty="0" err="1">
                <a:latin typeface="+mn-ea"/>
                <a:ea typeface="+mn-ea"/>
              </a:rPr>
              <a:t>팀명을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latin typeface="+mn-ea"/>
                <a:ea typeface="+mn-ea"/>
              </a:rPr>
              <a:t>DECS</a:t>
            </a:r>
            <a:r>
              <a:rPr kumimoji="1" lang="ko-KR" altLang="en-US" dirty="0">
                <a:latin typeface="+mn-ea"/>
                <a:ea typeface="+mn-ea"/>
              </a:rPr>
              <a:t>로 정했습니다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ore-KR" dirty="0">
                <a:latin typeface="+mn-ea"/>
                <a:ea typeface="+mn-ea"/>
              </a:rPr>
              <a:t>DECS</a:t>
            </a:r>
            <a:r>
              <a:rPr kumimoji="1" lang="ko-KR" altLang="en-US" dirty="0">
                <a:latin typeface="+mn-ea"/>
                <a:ea typeface="+mn-ea"/>
              </a:rPr>
              <a:t>란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en-US" altLang="ko-KR" dirty="0">
                <a:latin typeface="+mn-ea"/>
                <a:ea typeface="+mn-ea"/>
              </a:rPr>
              <a:t>Detects Error in Communication System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latin typeface="+mn-ea"/>
                <a:ea typeface="+mn-ea"/>
              </a:rPr>
              <a:t>(</a:t>
            </a:r>
            <a:r>
              <a:rPr kumimoji="1" lang="ko-KR" altLang="en-US" dirty="0">
                <a:latin typeface="+mn-ea"/>
                <a:ea typeface="+mn-ea"/>
              </a:rPr>
              <a:t>통신 시스템에서 오류를 검출한다</a:t>
            </a:r>
            <a:r>
              <a:rPr kumimoji="1" lang="en-US" altLang="ko-KR" dirty="0">
                <a:latin typeface="+mn-ea"/>
                <a:ea typeface="+mn-ea"/>
              </a:rPr>
              <a:t>)</a:t>
            </a:r>
            <a:r>
              <a:rPr kumimoji="1" lang="ko-KR" altLang="en-US" dirty="0">
                <a:latin typeface="+mn-ea"/>
                <a:ea typeface="+mn-ea"/>
              </a:rPr>
              <a:t>라는 뜻의 약자 입니다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endParaRPr kumimoji="1" lang="en-US" altLang="ko-Kore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팀원으로는 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팀장 정성윤 역할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ko-KR" altLang="en-US" dirty="0" err="1">
                <a:latin typeface="+mn-ea"/>
                <a:ea typeface="+mn-ea"/>
              </a:rPr>
              <a:t>에러율</a:t>
            </a:r>
            <a:r>
              <a:rPr kumimoji="1" lang="ko-KR" altLang="en-US" dirty="0">
                <a:latin typeface="+mn-ea"/>
                <a:ea typeface="+mn-ea"/>
              </a:rPr>
              <a:t> 알고리즘 및 소프트웨어 개발 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강태원 역할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네트워크 통신 및 프로토콜 구현 담당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박유진 역할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오디오 신호 처리 담당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전민재 역할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데이터 분석 및 </a:t>
            </a:r>
            <a:r>
              <a:rPr kumimoji="1" lang="ko-KR" altLang="en-US" dirty="0" err="1">
                <a:latin typeface="+mn-ea"/>
                <a:ea typeface="+mn-ea"/>
              </a:rPr>
              <a:t>에러율</a:t>
            </a:r>
            <a:r>
              <a:rPr kumimoji="1" lang="ko-KR" altLang="en-US" dirty="0">
                <a:latin typeface="+mn-ea"/>
                <a:ea typeface="+mn-ea"/>
              </a:rPr>
              <a:t> 관리 담당</a:t>
            </a:r>
            <a:endParaRPr kumimoji="1" lang="en-US" altLang="ko-KR" dirty="0">
              <a:latin typeface="+mn-ea"/>
              <a:ea typeface="+mn-ea"/>
            </a:endParaRPr>
          </a:p>
          <a:p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이렇게 구성되어 있습니다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  <a:endParaRPr kumimoji="1" lang="ko-Kore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98481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6668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>
                <a:latin typeface="+mn-ea"/>
                <a:ea typeface="+mn-ea"/>
              </a:rPr>
              <a:t>문제정의</a:t>
            </a:r>
            <a:r>
              <a:rPr kumimoji="1" lang="ko-KR" altLang="en-US" dirty="0">
                <a:latin typeface="+mn-ea"/>
                <a:ea typeface="+mn-ea"/>
              </a:rPr>
              <a:t> 부분입니다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먼저 배경 소개 및 문제 정의 입니다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함정 및</a:t>
            </a:r>
            <a:r>
              <a:rPr lang="ko-KR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</a:rPr>
              <a:t> 잠수함에서는 효율적인 통신이 중요한데</a:t>
            </a:r>
            <a:r>
              <a:rPr lang="en-US" altLang="ko-KR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</a:rPr>
              <a:t>배경 소음과 같은 노이즈로 인해 통신 품질이 떨어지면 정확한 정보 전달에 어려움이 있습니다</a:t>
            </a:r>
            <a:r>
              <a:rPr lang="en-US" altLang="ko-KR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</a:rPr>
              <a:t>.</a:t>
            </a:r>
            <a:endParaRPr lang="en-US" altLang="ko-KR" sz="1200" b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함정 내에서 정확하고 안정적인 통신 시스템이 이루어지지 않으면 생명과 안전이 위협받을 수 있으며</a:t>
            </a:r>
            <a:r>
              <a:rPr lang="en-US" altLang="ko-KR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통신 오류는 곧 심각한 사고로 이어질 수 있습니다</a:t>
            </a:r>
            <a:r>
              <a:rPr lang="en-US" altLang="ko-KR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그러므로 저희 팀은 에러율을 해결하는 것이 필요하다고 생각하였습니다</a:t>
            </a:r>
            <a:r>
              <a:rPr lang="en-US" altLang="ko-KR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n-ea"/>
            </a:endParaRPr>
          </a:p>
          <a:p>
            <a:endParaRPr kumimoji="1" lang="ko-Kore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1514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ko-KR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</a:rPr>
              <a:t>저희의 목표는 함정 및 잠수함에서 안정적인 디지털 오디오 통신 시스템을 위한 </a:t>
            </a:r>
            <a:r>
              <a:rPr lang="ko-KR" altLang="en-US" sz="12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</a:rPr>
              <a:t>에러율</a:t>
            </a:r>
            <a:r>
              <a:rPr lang="ko-KR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</a:rPr>
              <a:t> 검출 소프트웨어를 개발하는 것입니다</a:t>
            </a:r>
            <a:r>
              <a:rPr lang="en-US" altLang="ko-KR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</a:rPr>
              <a:t>.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</a:rPr>
              <a:t>검출한 에러율을 통해 통신 시스템의 성능을 평가하고 문제를 해결하는 데 도움이 될 수 있다고 생각합니다</a:t>
            </a:r>
            <a:r>
              <a:rPr lang="en-US" altLang="ko-KR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</a:rPr>
              <a:t>정확하고 안정적인 디지털 오디오 통신 시스템의 개발 및 적용으로 통신 오류와 배경 소음으로 인한 통신 장애를 줄이고 통신 품질을 향상시킬 수 있다고 생각합니다</a:t>
            </a:r>
            <a:r>
              <a:rPr lang="en-US" altLang="ko-KR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endParaRPr lang="ko-KR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2697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>
                <a:latin typeface="+mn-ea"/>
                <a:ea typeface="+mn-ea"/>
              </a:rPr>
              <a:t>저희가</a:t>
            </a:r>
            <a:r>
              <a:rPr kumimoji="1" lang="ko-KR" altLang="en-US" dirty="0">
                <a:latin typeface="+mn-ea"/>
                <a:ea typeface="+mn-ea"/>
              </a:rPr>
              <a:t> 생각한 문제 해결 방법입니다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아날로그 오디오 신호를 샘플링</a:t>
            </a:r>
            <a:r>
              <a:rPr kumimoji="1" lang="en-US" altLang="ko-KR" dirty="0">
                <a:latin typeface="+mn-ea"/>
                <a:ea typeface="+mn-ea"/>
              </a:rPr>
              <a:t>,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ko-KR" altLang="en-US" dirty="0" err="1">
                <a:latin typeface="+mn-ea"/>
                <a:ea typeface="+mn-ea"/>
              </a:rPr>
              <a:t>디지털화하여</a:t>
            </a:r>
            <a:r>
              <a:rPr kumimoji="1" lang="ko-KR" altLang="en-US" dirty="0">
                <a:latin typeface="+mn-ea"/>
                <a:ea typeface="+mn-ea"/>
              </a:rPr>
              <a:t> 디지털 신호로 변환하는 오디오 처리 및 디지털화 방식을 진행 후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en-US" altLang="ko-KR" dirty="0">
                <a:latin typeface="+mn-ea"/>
                <a:ea typeface="+mn-ea"/>
              </a:rPr>
              <a:t>TCP/IP </a:t>
            </a:r>
            <a:r>
              <a:rPr kumimoji="1" lang="ko-KR" altLang="en-US" dirty="0">
                <a:latin typeface="+mn-ea"/>
                <a:ea typeface="+mn-ea"/>
              </a:rPr>
              <a:t>프로토콜을 활용하여 데이터를 안정적으로 </a:t>
            </a:r>
            <a:r>
              <a:rPr kumimoji="1" lang="ko-KR" altLang="en-US" dirty="0" err="1">
                <a:latin typeface="+mn-ea"/>
                <a:ea typeface="+mn-ea"/>
              </a:rPr>
              <a:t>전송시킵니다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그 다음 수신된 데이터의 에러율을 측정하기 위해 통계적인 분석 기법을 활용할 것입니다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endParaRPr kumimoji="1" lang="en-US" altLang="ko-Kore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latin typeface="+mn-ea"/>
                <a:ea typeface="+mn-ea"/>
              </a:rPr>
              <a:t>TCP(</a:t>
            </a:r>
            <a:r>
              <a:rPr lang="ko-KR" altLang="en-US" b="0" i="0" dirty="0">
                <a:solidFill>
                  <a:srgbClr val="E6EDF3"/>
                </a:solidFill>
                <a:effectLst/>
                <a:latin typeface="+mn-ea"/>
                <a:ea typeface="+mn-ea"/>
              </a:rPr>
              <a:t>두 개의 호스트를 연결하고 데이터 스트림을 교환하게 해주는 네트워크 프로토콜</a:t>
            </a:r>
            <a:r>
              <a:rPr lang="en-US" altLang="ko-KR" b="0" i="0" dirty="0">
                <a:solidFill>
                  <a:srgbClr val="E6EDF3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E6EDF3"/>
                </a:solidFill>
                <a:effectLst/>
                <a:latin typeface="+mn-ea"/>
                <a:ea typeface="+mn-ea"/>
              </a:rPr>
              <a:t>데이터와 패킷이 보내진 순서대로 전달하는 것을 보장</a:t>
            </a:r>
            <a:r>
              <a:rPr lang="en-US" altLang="ko-KR" b="0" i="0" dirty="0">
                <a:solidFill>
                  <a:srgbClr val="E6EDF3"/>
                </a:solidFill>
                <a:effectLst/>
                <a:latin typeface="+mn-ea"/>
                <a:ea typeface="+mn-ea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E6EDF3"/>
                </a:solidFill>
                <a:effectLst/>
                <a:latin typeface="+mn-ea"/>
                <a:ea typeface="+mn-ea"/>
              </a:rPr>
              <a:t>IP(</a:t>
            </a:r>
            <a:r>
              <a:rPr lang="ko-KR" altLang="en-US" b="0" i="0" dirty="0">
                <a:solidFill>
                  <a:srgbClr val="E6EDF3"/>
                </a:solidFill>
                <a:effectLst/>
                <a:latin typeface="+mn-ea"/>
                <a:ea typeface="+mn-ea"/>
              </a:rPr>
              <a:t>인터넷이 통하는 네트워크에서 어떤 정보를 수신하고 송신하는 통신에 대한 규약</a:t>
            </a:r>
            <a:r>
              <a:rPr lang="en-US" altLang="ko-KR" b="0" i="0" dirty="0">
                <a:solidFill>
                  <a:srgbClr val="E6EDF3"/>
                </a:solidFill>
                <a:effectLst/>
                <a:latin typeface="+mn-ea"/>
                <a:ea typeface="+mn-ea"/>
              </a:rPr>
              <a:t>)</a:t>
            </a:r>
            <a:endParaRPr lang="ko-KR" altLang="en-US" b="0" i="0" dirty="0">
              <a:solidFill>
                <a:srgbClr val="E6EDF3"/>
              </a:solidFill>
              <a:effectLst/>
              <a:latin typeface="+mn-ea"/>
              <a:ea typeface="+mn-ea"/>
            </a:endParaRPr>
          </a:p>
          <a:p>
            <a:endParaRPr kumimoji="1" lang="en-US" altLang="ko-Kore-KR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9380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앞에 단계들을 걸쳐서 에러율을 알게 된다면 </a:t>
            </a:r>
            <a:r>
              <a:rPr lang="ko-KR" altLang="en-US" sz="12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  <a:ea typeface="+mn-ea"/>
              </a:rPr>
              <a:t>에러율을 파악함으로써 통신 시스템에서 발생하는 문제를 식별하고 이를 해결할 수 있고</a:t>
            </a:r>
            <a:r>
              <a:rPr lang="en-US" altLang="ko-KR" sz="12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  <a:ea typeface="+mn-ea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  <a:ea typeface="+mn-ea"/>
              </a:rPr>
              <a:t>에러율의 추세를 분석하여 미래에 발생할 수 있는 문제를 예측하고 예방할 수 있습니다</a:t>
            </a:r>
            <a:r>
              <a:rPr lang="en-US" altLang="ko-KR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  <a:ea typeface="+mn-ea"/>
              </a:rPr>
              <a:t>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또한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  <a:ea typeface="+mn-ea"/>
              </a:rPr>
              <a:t>에러율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을 분석하여 </a:t>
            </a:r>
            <a:r>
              <a:rPr lang="ko-KR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  <a:ea typeface="+mn-ea"/>
              </a:rPr>
              <a:t>통신 시스템의 성능을 최적화할 수 있다고 생각합니다</a:t>
            </a:r>
            <a:r>
              <a:rPr lang="en-US" altLang="ko-KR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  <a:ea typeface="+mn-ea"/>
              </a:rPr>
              <a:t>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  <a:p>
            <a:endParaRPr kumimoji="1" lang="ko-Kore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3768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>
                <a:latin typeface="+mn-ea"/>
                <a:ea typeface="+mn-ea"/>
              </a:rPr>
              <a:t>문헌조사</a:t>
            </a:r>
            <a:r>
              <a:rPr kumimoji="1" lang="ko-KR" altLang="en-US" dirty="0">
                <a:latin typeface="+mn-ea"/>
                <a:ea typeface="+mn-ea"/>
              </a:rPr>
              <a:t> 요약 부분입니다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en-US" altLang="ko-Kore-KR" dirty="0">
                <a:latin typeface="+mn-ea"/>
                <a:ea typeface="+mn-ea"/>
              </a:rPr>
              <a:t>1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ko-Kore-KR" altLang="en-US" dirty="0">
                <a:latin typeface="+mn-ea"/>
                <a:ea typeface="+mn-ea"/>
              </a:rPr>
              <a:t>아직까지도</a:t>
            </a:r>
            <a:r>
              <a:rPr kumimoji="1" lang="ko-KR" altLang="en-US" dirty="0">
                <a:latin typeface="+mn-ea"/>
                <a:ea typeface="+mn-ea"/>
              </a:rPr>
              <a:t> 군함은 </a:t>
            </a:r>
            <a:r>
              <a:rPr kumimoji="1" lang="en-US" altLang="ko-KR" dirty="0">
                <a:latin typeface="+mn-ea"/>
                <a:ea typeface="+mn-ea"/>
              </a:rPr>
              <a:t>2000</a:t>
            </a:r>
            <a:r>
              <a:rPr kumimoji="1" lang="ko-KR" altLang="en-US" dirty="0">
                <a:latin typeface="+mn-ea"/>
                <a:ea typeface="+mn-ea"/>
              </a:rPr>
              <a:t>년대 초 중반에 통신체계가 정립되어 있어서 통신시 에러가 많이 발생할 경우가 있음</a:t>
            </a:r>
            <a:endParaRPr kumimoji="1" lang="en-US" altLang="ko-KR" dirty="0">
              <a:latin typeface="+mn-ea"/>
              <a:ea typeface="+mn-ea"/>
            </a:endParaRPr>
          </a:p>
          <a:p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en-US" altLang="ko-KR" dirty="0">
                <a:latin typeface="+mn-ea"/>
                <a:ea typeface="+mn-ea"/>
              </a:rPr>
              <a:t>2.</a:t>
            </a:r>
            <a:r>
              <a:rPr kumimoji="1" lang="ko-KR" altLang="en-US" dirty="0">
                <a:latin typeface="+mn-ea"/>
                <a:ea typeface="+mn-ea"/>
              </a:rPr>
              <a:t> 이 문헌에서 사용할 수 있는 다양한 전송 계획에 대한 평균 패킷 </a:t>
            </a:r>
            <a:r>
              <a:rPr kumimoji="1" lang="ko-KR" altLang="en-US" dirty="0" err="1">
                <a:latin typeface="+mn-ea"/>
                <a:ea typeface="+mn-ea"/>
              </a:rPr>
              <a:t>오류율</a:t>
            </a:r>
            <a:r>
              <a:rPr kumimoji="1" lang="en-US" altLang="ko-KR" dirty="0">
                <a:latin typeface="+mn-ea"/>
                <a:ea typeface="+mn-ea"/>
              </a:rPr>
              <a:t>(</a:t>
            </a:r>
            <a:r>
              <a:rPr kumimoji="1" lang="en" altLang="ko-KR" dirty="0">
                <a:latin typeface="+mn-ea"/>
                <a:ea typeface="+mn-ea"/>
              </a:rPr>
              <a:t>PER)</a:t>
            </a:r>
            <a:r>
              <a:rPr kumimoji="1" lang="ko-KR" altLang="en-US" dirty="0">
                <a:latin typeface="+mn-ea"/>
                <a:ea typeface="+mn-ea"/>
              </a:rPr>
              <a:t>에 대한 모델을 제시하고 있음</a:t>
            </a:r>
            <a:r>
              <a:rPr kumimoji="1" lang="en-US" altLang="ko-KR" dirty="0">
                <a:latin typeface="+mn-ea"/>
                <a:ea typeface="+mn-ea"/>
              </a:rPr>
              <a:t>. </a:t>
            </a:r>
          </a:p>
          <a:p>
            <a:r>
              <a:rPr kumimoji="1" lang="ko-KR" altLang="en-US" dirty="0">
                <a:latin typeface="+mn-ea"/>
                <a:ea typeface="+mn-ea"/>
              </a:rPr>
              <a:t>제시된 모델의 대부분이 일부 변조 및 코딩 체계에 대해서만 검증되며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일부 모델은 특정 전송 체계에 사용될 근사 매개 변수에 대한 추가 평가가 필요</a:t>
            </a:r>
            <a:r>
              <a:rPr kumimoji="1" lang="en-US" altLang="ko-KR" dirty="0">
                <a:latin typeface="+mn-ea"/>
                <a:ea typeface="+mn-ea"/>
              </a:rPr>
              <a:t>. </a:t>
            </a:r>
          </a:p>
          <a:p>
            <a:r>
              <a:rPr kumimoji="1" lang="ko-KR" altLang="en-US" dirty="0">
                <a:latin typeface="+mn-ea"/>
                <a:ea typeface="+mn-ea"/>
              </a:rPr>
              <a:t>우리는 기존 </a:t>
            </a:r>
            <a:r>
              <a:rPr kumimoji="1" lang="en" altLang="ko-KR" dirty="0">
                <a:latin typeface="+mn-ea"/>
                <a:ea typeface="+mn-ea"/>
              </a:rPr>
              <a:t>PER </a:t>
            </a:r>
            <a:r>
              <a:rPr kumimoji="1" lang="ko-KR" altLang="en-US" dirty="0">
                <a:latin typeface="+mn-ea"/>
                <a:ea typeface="+mn-ea"/>
              </a:rPr>
              <a:t>모델을 비교하고 추가 평가가 필요한 사례를 강조합니다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en-US" altLang="ko-KR" dirty="0">
                <a:latin typeface="+mn-ea"/>
                <a:ea typeface="+mn-ea"/>
              </a:rPr>
              <a:t>3.</a:t>
            </a:r>
            <a:r>
              <a:rPr kumimoji="1" lang="ko-KR" altLang="en-US" dirty="0">
                <a:latin typeface="+mn-ea"/>
                <a:ea typeface="+mn-ea"/>
              </a:rPr>
              <a:t> 송신자와 서버</a:t>
            </a:r>
            <a:r>
              <a:rPr kumimoji="1" lang="en-US" altLang="ko-KR" dirty="0">
                <a:latin typeface="+mn-ea"/>
                <a:ea typeface="+mn-ea"/>
              </a:rPr>
              <a:t>,</a:t>
            </a:r>
            <a:r>
              <a:rPr kumimoji="1" lang="ko-KR" altLang="en-US" dirty="0">
                <a:latin typeface="+mn-ea"/>
                <a:ea typeface="+mn-ea"/>
              </a:rPr>
              <a:t> 서버와 수신자 사이의 통신에서 일어나는 데이터 손실과</a:t>
            </a:r>
            <a:r>
              <a:rPr kumimoji="1" lang="en-US" altLang="ko-KR" dirty="0">
                <a:latin typeface="+mn-ea"/>
                <a:ea typeface="+mn-ea"/>
              </a:rPr>
              <a:t>,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ko-KR" altLang="en-US" dirty="0" err="1">
                <a:latin typeface="+mn-ea"/>
                <a:ea typeface="+mn-ea"/>
              </a:rPr>
              <a:t>버스트</a:t>
            </a:r>
            <a:r>
              <a:rPr kumimoji="1" lang="ko-KR" altLang="en-US" dirty="0">
                <a:latin typeface="+mn-ea"/>
                <a:ea typeface="+mn-ea"/>
              </a:rPr>
              <a:t> 에러 내용 설명 </a:t>
            </a:r>
            <a:r>
              <a:rPr kumimoji="1" lang="en-US" altLang="ko-KR" dirty="0">
                <a:latin typeface="+mn-ea"/>
                <a:ea typeface="+mn-ea"/>
              </a:rPr>
              <a:t>(</a:t>
            </a:r>
            <a:r>
              <a:rPr kumimoji="1" lang="ko-KR" altLang="en-US" dirty="0">
                <a:latin typeface="+mn-ea"/>
                <a:ea typeface="+mn-ea"/>
              </a:rPr>
              <a:t>데이터 전송 시</a:t>
            </a:r>
            <a:r>
              <a:rPr kumimoji="1" lang="en-US" altLang="ko-KR" dirty="0">
                <a:latin typeface="+mn-ea"/>
                <a:ea typeface="+mn-ea"/>
              </a:rPr>
              <a:t>,</a:t>
            </a:r>
            <a:r>
              <a:rPr kumimoji="1" lang="ko-KR" altLang="en-US" dirty="0">
                <a:latin typeface="+mn-ea"/>
                <a:ea typeface="+mn-ea"/>
              </a:rPr>
              <a:t> 한 무리의 데이터가 집단적으로 오류 생기는 것</a:t>
            </a:r>
            <a:r>
              <a:rPr kumimoji="1" lang="en-US" altLang="ko-KR">
                <a:latin typeface="+mn-ea"/>
                <a:ea typeface="+mn-ea"/>
              </a:rPr>
              <a:t>)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손실이 대부분의 경우 의존성을 나타내지만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항상 의존적인 것으로 잘 </a:t>
            </a:r>
            <a:r>
              <a:rPr kumimoji="1" lang="ko-KR" altLang="en-US" dirty="0" err="1">
                <a:latin typeface="+mn-ea"/>
                <a:ea typeface="+mn-ea"/>
              </a:rPr>
              <a:t>모델링되는</a:t>
            </a:r>
            <a:r>
              <a:rPr kumimoji="1" lang="ko-KR" altLang="en-US" dirty="0">
                <a:latin typeface="+mn-ea"/>
                <a:ea typeface="+mn-ea"/>
              </a:rPr>
              <a:t> 것은 아니라는 것을 발견했다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왕복 패킷 손실의 비대칭성을 고려하고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왕복 경로에서 대부분의 손실이 한 방향 또는 다른 방향에서 </a:t>
            </a:r>
            <a:r>
              <a:rPr kumimoji="1" lang="ko-KR" altLang="en-US" dirty="0" err="1">
                <a:latin typeface="+mn-ea"/>
                <a:ea typeface="+mn-ea"/>
              </a:rPr>
              <a:t>발생하는걸</a:t>
            </a:r>
            <a:r>
              <a:rPr kumimoji="1" lang="ko-KR" altLang="en-US" dirty="0">
                <a:latin typeface="+mn-ea"/>
                <a:ea typeface="+mn-ea"/>
              </a:rPr>
              <a:t> 발견함</a:t>
            </a:r>
            <a:endParaRPr kumimoji="1" lang="en-US" altLang="ko-KR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9025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>
                <a:latin typeface="+mn-ea"/>
                <a:ea typeface="+mn-ea"/>
              </a:rPr>
              <a:t>개발</a:t>
            </a:r>
            <a:r>
              <a:rPr kumimoji="1" lang="ko-KR" altLang="en-US" dirty="0">
                <a:latin typeface="+mn-ea"/>
                <a:ea typeface="+mn-ea"/>
              </a:rPr>
              <a:t> 요구사항입니다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endParaRPr kumimoji="1" lang="en-US" altLang="ko-Kore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45" dirty="0">
                <a:latin typeface="+mn-ea"/>
                <a:ea typeface="+mn-ea"/>
              </a:rPr>
              <a:t>1.</a:t>
            </a:r>
            <a:r>
              <a:rPr lang="ko-KR" altLang="en-US" sz="1200" spc="-45" dirty="0">
                <a:latin typeface="+mn-ea"/>
                <a:ea typeface="+mn-ea"/>
              </a:rPr>
              <a:t> 오디오 데이터를 샘플링 하여 수신된 오디오와 송신된 오디오를 비교하는 알고리즘을 개발이 필요합니다</a:t>
            </a:r>
            <a:r>
              <a:rPr lang="en-US" altLang="ko-KR" sz="1200" spc="-45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ore-KR" sz="1200" spc="-45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45" dirty="0">
                <a:latin typeface="+mn-ea"/>
                <a:ea typeface="+mn-ea"/>
              </a:rPr>
              <a:t>2.</a:t>
            </a:r>
            <a:r>
              <a:rPr lang="ko-KR" altLang="en-US" sz="1200" spc="-45" dirty="0">
                <a:latin typeface="+mn-ea"/>
                <a:ea typeface="+mn-ea"/>
              </a:rPr>
              <a:t> 각각의 네트워크 프로토콜에 대한 표준 및 규격을 준수하여 오디오 데이터의 안정적인 전송을 보장을 하고</a:t>
            </a:r>
            <a:endParaRPr lang="en-US" altLang="ko-KR" sz="1200" spc="-45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ore-KR" sz="1200" spc="-45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45" dirty="0">
                <a:latin typeface="+mn-ea"/>
                <a:ea typeface="+mn-ea"/>
              </a:rPr>
              <a:t>3.</a:t>
            </a:r>
            <a:r>
              <a:rPr lang="ko-KR" altLang="en-US" sz="1200" spc="-45" dirty="0">
                <a:latin typeface="+mn-ea"/>
                <a:ea typeface="+mn-ea"/>
              </a:rPr>
              <a:t> 사용자 인터페이스를 통해 </a:t>
            </a:r>
            <a:r>
              <a:rPr lang="ko-KR" altLang="en-US" sz="1200" spc="-45" dirty="0" err="1">
                <a:latin typeface="+mn-ea"/>
                <a:ea typeface="+mn-ea"/>
              </a:rPr>
              <a:t>에러율</a:t>
            </a:r>
            <a:r>
              <a:rPr lang="ko-KR" altLang="en-US" sz="1200" spc="-45" dirty="0">
                <a:latin typeface="+mn-ea"/>
                <a:ea typeface="+mn-ea"/>
              </a:rPr>
              <a:t> 검출 결과를 시각화 하는 개발이 필요하다 생각합니다</a:t>
            </a:r>
            <a:r>
              <a:rPr lang="en-US" altLang="ko-KR" sz="1200" spc="-45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45" dirty="0">
                <a:latin typeface="+mn-ea"/>
                <a:ea typeface="+mn-ea"/>
              </a:rPr>
              <a:t>--------------------------------------------------------------------------------</a:t>
            </a:r>
            <a:endParaRPr lang="en-US" altLang="ko-Kore-KR" sz="1200" spc="-45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ore-KR" sz="1200" spc="-45" dirty="0">
              <a:latin typeface="+mn-ea"/>
              <a:ea typeface="+mn-ea"/>
            </a:endParaRPr>
          </a:p>
          <a:p>
            <a:r>
              <a:rPr lang="ko-KR" altLang="en-US" b="0" i="0" dirty="0">
                <a:solidFill>
                  <a:srgbClr val="ECECEC"/>
                </a:solidFill>
                <a:effectLst/>
                <a:latin typeface="+mn-ea"/>
                <a:ea typeface="+mn-ea"/>
              </a:rPr>
              <a:t>프로젝트를 시작하기 위해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+mn-ea"/>
                <a:ea typeface="+mn-ea"/>
              </a:rPr>
              <a:t>,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+mn-ea"/>
                <a:ea typeface="+mn-ea"/>
              </a:rPr>
              <a:t> 주제의 기본이 되는 오디오의 네트워크 통신 부분을 검색해봤습니다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+mn-ea"/>
                <a:ea typeface="+mn-ea"/>
              </a:rPr>
              <a:t>.</a:t>
            </a:r>
          </a:p>
          <a:p>
            <a:endParaRPr kumimoji="1" lang="en-US" altLang="ko-KR" b="0" i="0" dirty="0">
              <a:solidFill>
                <a:srgbClr val="ECECEC"/>
              </a:solidFill>
              <a:effectLst/>
              <a:latin typeface="+mn-ea"/>
              <a:ea typeface="+mn-ea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서버와 같은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IP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패킷을 이용하는 장비로 음성 데이터를 전송하기 위해서는 아날로그 신호의 변환이 필요합니다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.</a:t>
            </a:r>
          </a:p>
          <a:p>
            <a:r>
              <a:rPr lang="ko-KR" altLang="en-US" b="0" i="0" dirty="0">
                <a:solidFill>
                  <a:srgbClr val="ECECEC"/>
                </a:solidFill>
                <a:effectLst/>
                <a:latin typeface="+mn-ea"/>
                <a:ea typeface="+mn-ea"/>
              </a:rPr>
              <a:t>디지털 신호는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+mn-ea"/>
                <a:ea typeface="+mn-ea"/>
              </a:rPr>
              <a:t>0,1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+mn-ea"/>
                <a:ea typeface="+mn-ea"/>
              </a:rPr>
              <a:t>의 이진 형태로 구성되어 있어서 노이즈나 왜곡에 더 강하고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+mn-ea"/>
                <a:ea typeface="+mn-ea"/>
              </a:rPr>
              <a:t>,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+mn-ea"/>
                <a:ea typeface="+mn-ea"/>
              </a:rPr>
              <a:t> 전송 거리가 더 멀고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+mn-ea"/>
                <a:ea typeface="+mn-ea"/>
              </a:rPr>
              <a:t>더 빠르며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+mn-ea"/>
                <a:ea typeface="+mn-ea"/>
              </a:rPr>
              <a:t>더 안정적으로 전달할 수 있다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+mn-ea"/>
                <a:ea typeface="+mn-ea"/>
              </a:rPr>
              <a:t>.</a:t>
            </a:r>
          </a:p>
          <a:p>
            <a:endParaRPr lang="en-US" altLang="ko-KR" b="0" i="0" dirty="0">
              <a:solidFill>
                <a:srgbClr val="555555"/>
              </a:solidFill>
              <a:effectLst/>
              <a:latin typeface="+mn-ea"/>
              <a:ea typeface="+mn-ea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각 중계망의 게이트웨이에서 아날로그 신호를 디지털 신호로 변환합니다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.</a:t>
            </a: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송신되는 아날로그 신호는 각각 표본화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일정 간격마다 샘플 추출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),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양자화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표본화 된 수치 반올림해서 정수화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),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부호화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정수를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2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진수로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), </a:t>
            </a: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압축 과정을 거쳐 디지털 데이터로 변환하고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,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IP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패킷으로 전송하기 위해 캡슐화 과정 거칩니다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. </a:t>
            </a: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반대로 수신하는 측에서는 압축 해제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복호화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디지털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-&gt;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아날로그 신호로 변조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),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여파화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필터링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)(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+mn-ea"/>
                <a:ea typeface="+mn-ea"/>
              </a:rPr>
              <a:t>복호화된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 신호 아날로그 신호로 복원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을 거친 후 아날로그 신호로 변환하여 오디오를 수신 받습니다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  <a:ea typeface="+mn-ea"/>
              </a:rPr>
              <a:t>.</a:t>
            </a: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ore-KR" sz="1200" spc="-45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latin typeface="+mn-ea"/>
                <a:ea typeface="+mn-ea"/>
              </a:rPr>
              <a:t>TCP(</a:t>
            </a:r>
            <a:r>
              <a:rPr lang="ko-KR" altLang="en-US" b="0" i="0" dirty="0">
                <a:solidFill>
                  <a:srgbClr val="E6EDF3"/>
                </a:solidFill>
                <a:effectLst/>
                <a:latin typeface="+mn-ea"/>
                <a:ea typeface="+mn-ea"/>
              </a:rPr>
              <a:t>두 개의 호스트를 연결하고 데이터 스트림을 교환하게 해주는 네트워크 프로토콜</a:t>
            </a:r>
            <a:r>
              <a:rPr lang="en-US" altLang="ko-KR" b="0" i="0" dirty="0">
                <a:solidFill>
                  <a:srgbClr val="E6EDF3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E6EDF3"/>
                </a:solidFill>
                <a:effectLst/>
                <a:latin typeface="+mn-ea"/>
                <a:ea typeface="+mn-ea"/>
              </a:rPr>
              <a:t>데이터와 패킷이 보내진 순서대로 전달하는 것을 보장</a:t>
            </a:r>
            <a:r>
              <a:rPr lang="en-US" altLang="ko-KR" b="0" i="0" dirty="0">
                <a:solidFill>
                  <a:srgbClr val="E6EDF3"/>
                </a:solidFill>
                <a:effectLst/>
                <a:latin typeface="+mn-ea"/>
                <a:ea typeface="+mn-ea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E6EDF3"/>
                </a:solidFill>
                <a:effectLst/>
                <a:latin typeface="+mn-ea"/>
                <a:ea typeface="+mn-ea"/>
              </a:rPr>
              <a:t>IP(</a:t>
            </a:r>
            <a:r>
              <a:rPr lang="ko-KR" altLang="en-US" b="0" i="0" dirty="0">
                <a:solidFill>
                  <a:srgbClr val="E6EDF3"/>
                </a:solidFill>
                <a:effectLst/>
                <a:latin typeface="+mn-ea"/>
                <a:ea typeface="+mn-ea"/>
              </a:rPr>
              <a:t>인터넷이 통하는 네트워크에서 어떤 정보를 수신하고 송신하는 통신에 대한 규약</a:t>
            </a:r>
            <a:r>
              <a:rPr lang="en-US" altLang="ko-KR" b="0" i="0" dirty="0">
                <a:solidFill>
                  <a:srgbClr val="E6EDF3"/>
                </a:solidFill>
                <a:effectLst/>
                <a:latin typeface="+mn-ea"/>
                <a:ea typeface="+mn-ea"/>
              </a:rPr>
              <a:t>)</a:t>
            </a:r>
            <a:endParaRPr lang="ko-KR" altLang="en-US" b="0" i="0" dirty="0">
              <a:solidFill>
                <a:srgbClr val="E6EDF3"/>
              </a:solidFill>
              <a:effectLst/>
              <a:latin typeface="+mn-ea"/>
              <a:ea typeface="+mn-ea"/>
            </a:endParaRPr>
          </a:p>
          <a:p>
            <a:endParaRPr kumimoji="1" lang="ko-Kore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1215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86325" y="-617007"/>
            <a:ext cx="9263699" cy="9263662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5271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ore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609776" y="-1393574"/>
            <a:ext cx="10816796" cy="1081679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271FF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386325" y="-617007"/>
            <a:ext cx="9263699" cy="9263662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>
                <a:alphaModFix amt="18000"/>
              </a:blip>
              <a:stretch>
                <a:fillRect l="-22992" r="-22992"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38200" y="3381796"/>
            <a:ext cx="8806614" cy="3396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ko-KR" altLang="en-US" sz="6399" u="none" strike="noStrike" spc="-121" dirty="0">
                <a:solidFill>
                  <a:srgbClr val="12127D"/>
                </a:solidFill>
                <a:ea typeface="TDTD평고딕"/>
              </a:rPr>
              <a:t>디지털화 된 오디오를 네트워크로 전송</a:t>
            </a:r>
            <a:r>
              <a:rPr lang="en-US" altLang="ko-KR" sz="6399" u="none" strike="noStrike" spc="-121" dirty="0">
                <a:solidFill>
                  <a:srgbClr val="12127D"/>
                </a:solidFill>
                <a:ea typeface="TDTD평고딕"/>
              </a:rPr>
              <a:t> </a:t>
            </a:r>
            <a:r>
              <a:rPr lang="ko-KR" altLang="en-US" sz="6399" u="none" strike="noStrike" spc="-121" dirty="0">
                <a:solidFill>
                  <a:srgbClr val="12127D"/>
                </a:solidFill>
                <a:ea typeface="TDTD평고딕"/>
              </a:rPr>
              <a:t>시 </a:t>
            </a:r>
            <a:r>
              <a:rPr lang="ko-KR" altLang="en-US" sz="6399" u="none" strike="noStrike" spc="-121" dirty="0" err="1">
                <a:solidFill>
                  <a:srgbClr val="12127D"/>
                </a:solidFill>
                <a:ea typeface="TDTD평고딕"/>
              </a:rPr>
              <a:t>에러율</a:t>
            </a:r>
            <a:r>
              <a:rPr lang="ko-KR" altLang="en-US" sz="6399" u="none" strike="noStrike" spc="-121" dirty="0">
                <a:solidFill>
                  <a:srgbClr val="12127D"/>
                </a:solidFill>
                <a:ea typeface="TDTD평고딕"/>
              </a:rPr>
              <a:t> 확인 소프트웨어</a:t>
            </a:r>
            <a:endParaRPr lang="en-US" sz="6399" u="none" strike="noStrike" spc="-121" dirty="0">
              <a:solidFill>
                <a:srgbClr val="12127D"/>
              </a:solidFill>
              <a:ea typeface="TDTD평고딕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333830" y="2250427"/>
            <a:ext cx="8574050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333830" y="7277100"/>
            <a:ext cx="2769640" cy="1748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6"/>
              </a:lnSpc>
            </a:pPr>
            <a:r>
              <a:rPr lang="en-US" altLang="ko-KR" sz="2400" b="1" spc="192" dirty="0">
                <a:latin typeface="+mn-ea"/>
              </a:rPr>
              <a:t>1924351 </a:t>
            </a:r>
            <a:r>
              <a:rPr lang="ko-KR" altLang="en-US" sz="2400" b="1" spc="192" dirty="0">
                <a:latin typeface="+mn-ea"/>
              </a:rPr>
              <a:t>정성윤</a:t>
            </a:r>
            <a:endParaRPr lang="en-US" altLang="ko-KR" sz="2400" b="1" spc="192" dirty="0">
              <a:latin typeface="+mn-ea"/>
            </a:endParaRPr>
          </a:p>
          <a:p>
            <a:pPr marL="0" lvl="0" indent="0">
              <a:lnSpc>
                <a:spcPts val="3456"/>
              </a:lnSpc>
            </a:pPr>
            <a:r>
              <a:rPr lang="en-US" altLang="ko-KR" sz="2400" b="1" spc="192" dirty="0">
                <a:latin typeface="+mn-ea"/>
              </a:rPr>
              <a:t>1924362 </a:t>
            </a:r>
            <a:r>
              <a:rPr lang="ko-KR" altLang="en-US" sz="2400" b="1" spc="192" dirty="0">
                <a:latin typeface="+mn-ea"/>
              </a:rPr>
              <a:t>박유진</a:t>
            </a:r>
            <a:endParaRPr lang="en-US" altLang="ko-KR" sz="2400" b="1" spc="192" dirty="0">
              <a:latin typeface="+mn-ea"/>
            </a:endParaRPr>
          </a:p>
          <a:p>
            <a:pPr marL="0" lvl="0" indent="0">
              <a:lnSpc>
                <a:spcPts val="3456"/>
              </a:lnSpc>
            </a:pPr>
            <a:r>
              <a:rPr lang="en-US" altLang="ko-KR" sz="2400" b="1" spc="192" dirty="0">
                <a:latin typeface="+mn-ea"/>
              </a:rPr>
              <a:t>1923846 </a:t>
            </a:r>
            <a:r>
              <a:rPr lang="ko-KR" altLang="en-US" sz="2400" b="1" spc="192" dirty="0">
                <a:latin typeface="+mn-ea"/>
              </a:rPr>
              <a:t>강태원</a:t>
            </a:r>
            <a:endParaRPr lang="en-US" altLang="ko-KR" sz="2400" b="1" spc="192" dirty="0">
              <a:latin typeface="+mn-ea"/>
            </a:endParaRPr>
          </a:p>
          <a:p>
            <a:pPr marL="0" lvl="0" indent="0">
              <a:lnSpc>
                <a:spcPts val="3456"/>
              </a:lnSpc>
            </a:pPr>
            <a:r>
              <a:rPr lang="en-US" altLang="ko-KR" sz="2400" b="1" spc="192" dirty="0">
                <a:latin typeface="+mn-ea"/>
              </a:rPr>
              <a:t>1934285 </a:t>
            </a:r>
            <a:r>
              <a:rPr lang="ko-KR" altLang="en-US" sz="2400" b="1" spc="192" dirty="0">
                <a:latin typeface="+mn-ea"/>
              </a:rPr>
              <a:t>전민재</a:t>
            </a:r>
            <a:endParaRPr lang="en-US" sz="2400" b="1" spc="192" dirty="0">
              <a:latin typeface="+mn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52878" y="1740532"/>
            <a:ext cx="6724322" cy="26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160"/>
              </a:lnSpc>
              <a:spcBef>
                <a:spcPct val="0"/>
              </a:spcBef>
            </a:pPr>
            <a:r>
              <a:rPr lang="en-US" spc="342" dirty="0">
                <a:solidFill>
                  <a:srgbClr val="5371FF"/>
                </a:solidFill>
                <a:latin typeface="Montserrat Classic"/>
              </a:rPr>
              <a:t>Detects Error in Communication System</a:t>
            </a:r>
            <a:endParaRPr lang="en-US" sz="1800" spc="342" dirty="0">
              <a:solidFill>
                <a:srgbClr val="5371FF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TDTD평고딕"/>
                <a:cs typeface="+mn-cs"/>
              </a:rPr>
              <a:t>문헌 조사 요약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TDTD평고딕"/>
              <a:cs typeface="+mn-c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5007027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AutoShape 23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TDTD평고딕"/>
                <a:cs typeface="+mn-cs"/>
              </a:rPr>
              <a:t>문제 정의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TDTD평고딕"/>
              <a:cs typeface="+mn-c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371FF"/>
                </a:solidFill>
                <a:effectLst/>
                <a:uLnTx/>
                <a:uFillTx/>
                <a:latin typeface="Calibri"/>
                <a:ea typeface="TDTD평고딕"/>
                <a:cs typeface="+mn-cs"/>
              </a:rPr>
              <a:t>개발 요구 사항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371FF"/>
              </a:solidFill>
              <a:effectLst/>
              <a:uLnTx/>
              <a:uFillTx/>
              <a:latin typeface="Calibri"/>
              <a:ea typeface="TDTD평고딕"/>
              <a:cs typeface="+mn-cs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TDTD평고딕"/>
                <a:cs typeface="+mn-cs"/>
              </a:rPr>
              <a:t>예상 결과물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TDTD평고딕"/>
              <a:cs typeface="+mn-cs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TDTD평고딕"/>
                <a:cs typeface="+mn-cs"/>
              </a:rPr>
              <a:t>향후 개발 계획</a:t>
            </a:r>
            <a:endParaRPr kumimoji="0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TDTD평고딕"/>
              <a:cs typeface="+mn-cs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266" normalizeH="0" baseline="0" noProof="0" dirty="0">
                <a:ln>
                  <a:noFill/>
                </a:ln>
                <a:solidFill>
                  <a:srgbClr val="12127D"/>
                </a:solidFill>
                <a:effectLst/>
                <a:uLnTx/>
                <a:uFillTx/>
                <a:latin typeface="Montserrat Classic"/>
                <a:ea typeface="+mn-ea"/>
                <a:cs typeface="+mn-cs"/>
              </a:rPr>
              <a:t>- 10 -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21985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30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99" b="0" i="0" u="none" strike="noStrike" kern="1200" cap="none" spc="1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Classic"/>
                <a:ea typeface="맑은 고딕" panose="020B0503020000020004" pitchFamily="34" charset="-127"/>
                <a:cs typeface="+mn-cs"/>
              </a:rPr>
              <a:t>Detects Error in</a:t>
            </a:r>
          </a:p>
          <a:p>
            <a:pPr marL="0" marR="0" lvl="0" indent="0" algn="l" defTabSz="914400" rtl="0" eaLnBrk="1" fontAlgn="auto" latinLnBrk="0" hangingPunct="1">
              <a:lnSpc>
                <a:spcPts val="230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99" b="0" i="0" u="none" strike="noStrike" kern="1200" cap="none" spc="1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Classic"/>
                <a:ea typeface="맑은 고딕" panose="020B0503020000020004" pitchFamily="34" charset="-127"/>
                <a:cs typeface="+mn-cs"/>
              </a:rPr>
              <a:t>Communication</a:t>
            </a:r>
          </a:p>
          <a:p>
            <a:pPr marL="0" marR="0" lvl="0" indent="0" algn="l" defTabSz="914400" rtl="0" eaLnBrk="1" fontAlgn="auto" latinLnBrk="0" hangingPunct="1">
              <a:lnSpc>
                <a:spcPts val="230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99" b="0" i="0" u="none" strike="noStrike" kern="1200" cap="none" spc="1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Classic"/>
                <a:ea typeface="맑은 고딕" panose="020B0503020000020004" pitchFamily="34" charset="-127"/>
                <a:cs typeface="+mn-cs"/>
              </a:rPr>
              <a:t>System</a:t>
            </a: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B87798BC-A363-C06E-7245-9573CDC8DD9F}"/>
              </a:ext>
            </a:extLst>
          </p:cNvPr>
          <p:cNvSpPr txBox="1"/>
          <p:nvPr/>
        </p:nvSpPr>
        <p:spPr>
          <a:xfrm>
            <a:off x="5032636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7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12127D"/>
                </a:solidFill>
                <a:effectLst/>
                <a:uLnTx/>
                <a:uFillTx/>
                <a:latin typeface="Calibri"/>
                <a:ea typeface="TDTD평고딕"/>
                <a:cs typeface="+mn-cs"/>
              </a:rPr>
              <a:t>개발 요구 사항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12127D"/>
              </a:solidFill>
              <a:effectLst/>
              <a:uLnTx/>
              <a:uFillTx/>
              <a:latin typeface="Calibri"/>
              <a:ea typeface="TDTD평고딕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D3DCD0-81E3-8E48-3426-A91EDAF66A6A}"/>
              </a:ext>
            </a:extLst>
          </p:cNvPr>
          <p:cNvSpPr txBox="1"/>
          <p:nvPr/>
        </p:nvSpPr>
        <p:spPr>
          <a:xfrm>
            <a:off x="5785658" y="32918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5A2BFE-FD9B-5857-C056-71E61ECE730F}"/>
              </a:ext>
            </a:extLst>
          </p:cNvPr>
          <p:cNvSpPr/>
          <p:nvPr/>
        </p:nvSpPr>
        <p:spPr>
          <a:xfrm>
            <a:off x="4648200" y="3218198"/>
            <a:ext cx="3652125" cy="50389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A4BDC0E-DE23-3177-3693-22EEF9B6B503}"/>
              </a:ext>
            </a:extLst>
          </p:cNvPr>
          <p:cNvGrpSpPr/>
          <p:nvPr/>
        </p:nvGrpSpPr>
        <p:grpSpPr>
          <a:xfrm>
            <a:off x="9995600" y="3135543"/>
            <a:ext cx="7535728" cy="1137143"/>
            <a:chOff x="9690800" y="2906943"/>
            <a:chExt cx="7535728" cy="113714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B78FE77-17E9-43BC-D4DA-FACA42A3FE3B}"/>
                </a:ext>
              </a:extLst>
            </p:cNvPr>
            <p:cNvSpPr/>
            <p:nvPr/>
          </p:nvSpPr>
          <p:spPr>
            <a:xfrm>
              <a:off x="11430000" y="2910758"/>
              <a:ext cx="5796528" cy="11333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rPr>
                <a:t>주파수 메인에서 주파수 분석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rPr>
                <a:t>,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rPr>
                <a:t>필터링 및 스펙트럼 분석을 수행하여 오디오 신호와 노이즈를 분리하거나 신호 간의 상관 관계를 파악</a:t>
              </a: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18CFE66-7BB3-6587-6E31-C5E246974594}"/>
                </a:ext>
              </a:extLst>
            </p:cNvPr>
            <p:cNvGrpSpPr/>
            <p:nvPr/>
          </p:nvGrpSpPr>
          <p:grpSpPr>
            <a:xfrm>
              <a:off x="9690800" y="2906943"/>
              <a:ext cx="1663000" cy="1133328"/>
              <a:chOff x="9269568" y="2910756"/>
              <a:chExt cx="1663000" cy="1133328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2004980C-036A-D6CE-A454-523AEF42F22A}"/>
                  </a:ext>
                </a:extLst>
              </p:cNvPr>
              <p:cNvSpPr/>
              <p:nvPr/>
            </p:nvSpPr>
            <p:spPr>
              <a:xfrm>
                <a:off x="9269568" y="2910756"/>
                <a:ext cx="1663000" cy="113332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8391247-554C-657C-5E6F-2891190587BD}"/>
                  </a:ext>
                </a:extLst>
              </p:cNvPr>
              <p:cNvSpPr txBox="1"/>
              <p:nvPr/>
            </p:nvSpPr>
            <p:spPr>
              <a:xfrm>
                <a:off x="9269568" y="3135946"/>
                <a:ext cx="1663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AED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신호 처리 기반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AED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 </a:t>
                </a: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AED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알고리즘</a:t>
                </a:r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8C4DAE6-EDBC-8A9E-E68B-9DE58123551A}"/>
              </a:ext>
            </a:extLst>
          </p:cNvPr>
          <p:cNvGrpSpPr/>
          <p:nvPr/>
        </p:nvGrpSpPr>
        <p:grpSpPr>
          <a:xfrm>
            <a:off x="9982200" y="4472906"/>
            <a:ext cx="7549128" cy="1133967"/>
            <a:chOff x="9677400" y="4244306"/>
            <a:chExt cx="7549128" cy="1133967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B4DA87D-724D-15F8-6275-AD9C16677AC0}"/>
                </a:ext>
              </a:extLst>
            </p:cNvPr>
            <p:cNvSpPr/>
            <p:nvPr/>
          </p:nvSpPr>
          <p:spPr>
            <a:xfrm>
              <a:off x="11430000" y="4244306"/>
              <a:ext cx="5796528" cy="11333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34" charset="-127"/>
                  <a:cs typeface="+mn-cs"/>
                </a:rPr>
                <a:t>기계 학습 및 패턴 인식 기술을 사용하여 원본 오디오와 노이즈가 섞인 오디오 간의 패턴을 비교하고 분석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EC7FA31-34C8-E265-EE0E-8714B4863269}"/>
                </a:ext>
              </a:extLst>
            </p:cNvPr>
            <p:cNvGrpSpPr/>
            <p:nvPr/>
          </p:nvGrpSpPr>
          <p:grpSpPr>
            <a:xfrm>
              <a:off x="9677400" y="4244945"/>
              <a:ext cx="1663000" cy="1133328"/>
              <a:chOff x="9269568" y="2910756"/>
              <a:chExt cx="1663000" cy="1133328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49149467-9E94-1E88-6805-BD1F586E5A83}"/>
                  </a:ext>
                </a:extLst>
              </p:cNvPr>
              <p:cNvSpPr/>
              <p:nvPr/>
            </p:nvSpPr>
            <p:spPr>
              <a:xfrm>
                <a:off x="9269568" y="2910756"/>
                <a:ext cx="1663000" cy="113332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AA2DC5C-C03C-AF68-87DB-EDBDC1EED13E}"/>
                  </a:ext>
                </a:extLst>
              </p:cNvPr>
              <p:cNvSpPr txBox="1"/>
              <p:nvPr/>
            </p:nvSpPr>
            <p:spPr>
              <a:xfrm>
                <a:off x="9269568" y="3135946"/>
                <a:ext cx="1663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AED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패턴 인식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AED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 </a:t>
                </a: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AED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알고리즘</a:t>
                </a: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C549252-2087-B454-7561-50705297FFF4}"/>
              </a:ext>
            </a:extLst>
          </p:cNvPr>
          <p:cNvGrpSpPr/>
          <p:nvPr/>
        </p:nvGrpSpPr>
        <p:grpSpPr>
          <a:xfrm>
            <a:off x="9982200" y="5803639"/>
            <a:ext cx="7549128" cy="1148522"/>
            <a:chOff x="9677400" y="5575039"/>
            <a:chExt cx="7549128" cy="1148522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630E75B-ECAA-EBF1-ECA4-A9CB3218691B}"/>
                </a:ext>
              </a:extLst>
            </p:cNvPr>
            <p:cNvSpPr/>
            <p:nvPr/>
          </p:nvSpPr>
          <p:spPr>
            <a:xfrm>
              <a:off x="11430000" y="5575039"/>
              <a:ext cx="5796528" cy="11333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34" charset="-127"/>
                  <a:cs typeface="+mn-cs"/>
                </a:rPr>
                <a:t>통계적 분석을 통해 원본 오디오와 노이즈가 섞인 오디오 간의 차이를 측정하고 에러를 검출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D2537CC-5F83-1DA6-3BB2-803C8A39DBEA}"/>
                </a:ext>
              </a:extLst>
            </p:cNvPr>
            <p:cNvGrpSpPr/>
            <p:nvPr/>
          </p:nvGrpSpPr>
          <p:grpSpPr>
            <a:xfrm>
              <a:off x="9677400" y="5590233"/>
              <a:ext cx="1663000" cy="1133328"/>
              <a:chOff x="9269568" y="2910756"/>
              <a:chExt cx="1663000" cy="1133328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8200BD0-9AAE-06A4-F4F0-84A2BBFCCE5D}"/>
                  </a:ext>
                </a:extLst>
              </p:cNvPr>
              <p:cNvSpPr/>
              <p:nvPr/>
            </p:nvSpPr>
            <p:spPr>
              <a:xfrm>
                <a:off x="9269568" y="2910756"/>
                <a:ext cx="1663000" cy="113332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C507674-614F-F20C-0B34-F7C90F257C4C}"/>
                  </a:ext>
                </a:extLst>
              </p:cNvPr>
              <p:cNvSpPr txBox="1"/>
              <p:nvPr/>
            </p:nvSpPr>
            <p:spPr>
              <a:xfrm>
                <a:off x="9269568" y="3135946"/>
                <a:ext cx="1663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AED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통계적 알고리즘</a:t>
                </a:r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5B46844-BE77-1E70-95FC-D70CD584915E}"/>
              </a:ext>
            </a:extLst>
          </p:cNvPr>
          <p:cNvGrpSpPr/>
          <p:nvPr/>
        </p:nvGrpSpPr>
        <p:grpSpPr>
          <a:xfrm>
            <a:off x="9982200" y="7134372"/>
            <a:ext cx="7549128" cy="1133328"/>
            <a:chOff x="9677400" y="6905772"/>
            <a:chExt cx="7549128" cy="1133328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1768B8A-2A79-1E07-69F7-CE0FC821082F}"/>
                </a:ext>
              </a:extLst>
            </p:cNvPr>
            <p:cNvSpPr/>
            <p:nvPr/>
          </p:nvSpPr>
          <p:spPr>
            <a:xfrm>
              <a:off x="11430000" y="6905772"/>
              <a:ext cx="5796528" cy="11333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34" charset="-127"/>
                  <a:cs typeface="+mn-cs"/>
                </a:rPr>
                <a:t>최적화 기법을 사용하여 원본 오디오와 노이즈가 섞인 오디오 간의 차이를 최소화하고 에러를 검출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70C6EB7-828F-139C-8DFE-828088B34AA4}"/>
                </a:ext>
              </a:extLst>
            </p:cNvPr>
            <p:cNvGrpSpPr/>
            <p:nvPr/>
          </p:nvGrpSpPr>
          <p:grpSpPr>
            <a:xfrm>
              <a:off x="9677400" y="6905772"/>
              <a:ext cx="1663000" cy="1133328"/>
              <a:chOff x="9269568" y="2910756"/>
              <a:chExt cx="1663000" cy="1133328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948D48C-DA05-3F5B-0B4A-AADD7A83400C}"/>
                  </a:ext>
                </a:extLst>
              </p:cNvPr>
              <p:cNvSpPr/>
              <p:nvPr/>
            </p:nvSpPr>
            <p:spPr>
              <a:xfrm>
                <a:off x="9269568" y="2910756"/>
                <a:ext cx="1663000" cy="113332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EA9668D-9C7A-D5E1-BF83-8F7E7E6398AC}"/>
                  </a:ext>
                </a:extLst>
              </p:cNvPr>
              <p:cNvSpPr txBox="1"/>
              <p:nvPr/>
            </p:nvSpPr>
            <p:spPr>
              <a:xfrm>
                <a:off x="9269568" y="3135946"/>
                <a:ext cx="1663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AED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최적화 기반 알고리즘</a:t>
                </a:r>
              </a:p>
            </p:txBody>
          </p:sp>
        </p:grpSp>
      </p:grpSp>
      <p:sp>
        <p:nvSpPr>
          <p:cNvPr id="59" name="TextBox 30">
            <a:extLst>
              <a:ext uri="{FF2B5EF4-FFF2-40B4-BE49-F238E27FC236}">
                <a16:creationId xmlns:a16="http://schemas.microsoft.com/office/drawing/2014/main" id="{0027C6DE-870F-C276-2244-A604CA2F994D}"/>
              </a:ext>
            </a:extLst>
          </p:cNvPr>
          <p:cNvSpPr txBox="1"/>
          <p:nvPr/>
        </p:nvSpPr>
        <p:spPr>
          <a:xfrm>
            <a:off x="5032636" y="2306877"/>
            <a:ext cx="8291936" cy="438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45" normalizeH="0" baseline="0" noProof="0" dirty="0">
                <a:ln>
                  <a:noFill/>
                </a:ln>
                <a:solidFill>
                  <a:srgbClr val="12127D"/>
                </a:solidFill>
                <a:effectLst/>
                <a:uLnTx/>
                <a:uFillTx/>
                <a:latin typeface="TDTD평고딕"/>
                <a:ea typeface="TDTD평고딕"/>
                <a:cs typeface="+mn-cs"/>
              </a:rPr>
              <a:t>에러율을 검출하기 위한 알고리즘</a:t>
            </a:r>
            <a:endParaRPr kumimoji="0" lang="en-US" sz="3200" b="0" i="0" u="none" strike="noStrike" kern="1200" cap="none" spc="-45" normalizeH="0" baseline="0" noProof="0" dirty="0">
              <a:ln>
                <a:noFill/>
              </a:ln>
              <a:solidFill>
                <a:srgbClr val="12127D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60" name="왼쪽 중괄호 59">
            <a:extLst>
              <a:ext uri="{FF2B5EF4-FFF2-40B4-BE49-F238E27FC236}">
                <a16:creationId xmlns:a16="http://schemas.microsoft.com/office/drawing/2014/main" id="{F1B2DA71-9A3C-FD3F-6FA9-054B918ED019}"/>
              </a:ext>
            </a:extLst>
          </p:cNvPr>
          <p:cNvSpPr/>
          <p:nvPr/>
        </p:nvSpPr>
        <p:spPr>
          <a:xfrm>
            <a:off x="8853697" y="3531739"/>
            <a:ext cx="595103" cy="4239104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1" name="TextBox 30">
            <a:extLst>
              <a:ext uri="{FF2B5EF4-FFF2-40B4-BE49-F238E27FC236}">
                <a16:creationId xmlns:a16="http://schemas.microsoft.com/office/drawing/2014/main" id="{600F92B9-B47A-D5AA-1687-685AF8C27936}"/>
              </a:ext>
            </a:extLst>
          </p:cNvPr>
          <p:cNvSpPr txBox="1"/>
          <p:nvPr/>
        </p:nvSpPr>
        <p:spPr>
          <a:xfrm>
            <a:off x="4760459" y="3785009"/>
            <a:ext cx="779507" cy="593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-45" normalizeH="0" baseline="0" noProof="0" dirty="0">
                <a:ln>
                  <a:noFill/>
                </a:ln>
                <a:solidFill>
                  <a:srgbClr val="12127D"/>
                </a:solidFill>
                <a:effectLst/>
                <a:uLnTx/>
                <a:uFillTx/>
                <a:latin typeface="TDTD평고딕"/>
                <a:ea typeface="TDTD평고딕"/>
                <a:cs typeface="+mn-cs"/>
              </a:rPr>
              <a:t>4</a:t>
            </a:r>
            <a:endParaRPr kumimoji="0" lang="en-US" sz="8000" b="0" i="0" u="none" strike="noStrike" kern="1200" cap="none" spc="-45" normalizeH="0" baseline="0" noProof="0" dirty="0">
              <a:ln>
                <a:noFill/>
              </a:ln>
              <a:solidFill>
                <a:srgbClr val="12127D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E62ACB-21CC-9B36-9905-D4CA1308EAFF}"/>
              </a:ext>
            </a:extLst>
          </p:cNvPr>
          <p:cNvSpPr txBox="1"/>
          <p:nvPr/>
        </p:nvSpPr>
        <p:spPr>
          <a:xfrm>
            <a:off x="4648199" y="4701957"/>
            <a:ext cx="365212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평고딕" panose="020B0600000101010101" charset="-127"/>
                <a:ea typeface="TDTD평고딕" panose="020B0600000101010101" charset="-127"/>
                <a:cs typeface="+mn-cs"/>
              </a:rPr>
              <a:t>다양한 알고리즘을 선정하고 조합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평고딕" panose="020B0600000101010101" charset="-127"/>
              <a:ea typeface="TDTD평고딕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평고딕" panose="020B0600000101010101" charset="-127"/>
                <a:ea typeface="TDTD평고딕" panose="020B0600000101010101" charset="-127"/>
                <a:cs typeface="+mn-cs"/>
              </a:rPr>
              <a:t>▼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평고딕" panose="020B0600000101010101" charset="-127"/>
              <a:ea typeface="TDTD평고딕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평고딕" panose="020B0600000101010101" charset="-127"/>
                <a:ea typeface="TDTD평고딕" panose="020B0600000101010101" charset="-127"/>
                <a:cs typeface="+mn-cs"/>
              </a:rPr>
              <a:t>특정한 음성 통신 환경에 맞는 최적의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평고딕" panose="020B0600000101010101" charset="-127"/>
                <a:ea typeface="TDTD평고딕" panose="020B0600000101010101" charset="-127"/>
                <a:cs typeface="+mn-cs"/>
              </a:rPr>
              <a:t>에러율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평고딕" panose="020B0600000101010101" charset="-127"/>
                <a:ea typeface="TDTD평고딕" panose="020B0600000101010101" charset="-127"/>
                <a:cs typeface="+mn-cs"/>
              </a:rPr>
              <a:t> 검출 알고리즘 개발</a:t>
            </a:r>
          </a:p>
        </p:txBody>
      </p:sp>
    </p:spTree>
    <p:extLst>
      <p:ext uri="{BB962C8B-B14F-4D97-AF65-F5344CB8AC3E}">
        <p14:creationId xmlns:p14="http://schemas.microsoft.com/office/powerpoint/2010/main" val="1259349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sp>
        <p:nvSpPr>
          <p:cNvPr id="41" name="TextBox 41"/>
          <p:cNvSpPr txBox="1"/>
          <p:nvPr/>
        </p:nvSpPr>
        <p:spPr>
          <a:xfrm>
            <a:off x="5032636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5400" dirty="0">
                <a:solidFill>
                  <a:srgbClr val="12127D"/>
                </a:solidFill>
                <a:ea typeface="TDTD평고딕"/>
              </a:rPr>
              <a:t>예상 결과물</a:t>
            </a:r>
            <a:endParaRPr lang="en-US" sz="5400" dirty="0">
              <a:solidFill>
                <a:srgbClr val="12127D"/>
              </a:solidFill>
              <a:ea typeface="TDTD평고딕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</a:t>
            </a:r>
            <a:r>
              <a:rPr lang="en-US" altLang="ko-KR" sz="1400" spc="266" dirty="0">
                <a:solidFill>
                  <a:srgbClr val="12127D"/>
                </a:solidFill>
                <a:latin typeface="Montserrat Classic"/>
              </a:rPr>
              <a:t>11</a:t>
            </a: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 -</a:t>
            </a:r>
          </a:p>
        </p:txBody>
      </p:sp>
      <p:grpSp>
        <p:nvGrpSpPr>
          <p:cNvPr id="59" name="Group 59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79" name="TextBox 79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u="none" strike="noStrike" dirty="0">
                <a:solidFill>
                  <a:srgbClr val="FFFFFF"/>
                </a:solidFill>
                <a:ea typeface="TDTD평고딕"/>
              </a:rPr>
              <a:t>문헌 조사 요약</a:t>
            </a:r>
            <a:endParaRPr lang="en-US" altLang="ko-Kore-KR" sz="1800" u="none" strike="noStrike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80" name="TextBox 80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ea typeface="TDTD평고딕"/>
              </a:rPr>
              <a:t>문제 정의</a:t>
            </a:r>
            <a:endParaRPr lang="en-US" sz="18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81" name="TextBox 81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u="none" strike="noStrike" dirty="0">
                <a:solidFill>
                  <a:srgbClr val="FFFFFF"/>
                </a:solidFill>
                <a:ea typeface="TDTD평고딕"/>
              </a:rPr>
              <a:t>개발 요구 사항</a:t>
            </a:r>
            <a:endParaRPr lang="en-US" sz="1800" u="none" strike="noStrike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82" name="TextBox 82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u="none" strike="noStrike" dirty="0">
                <a:solidFill>
                  <a:srgbClr val="5371FF"/>
                </a:solidFill>
                <a:ea typeface="TDTD평고딕"/>
              </a:rPr>
              <a:t>예상 결과물</a:t>
            </a:r>
            <a:endParaRPr lang="en-US" sz="1800" u="none" strike="noStrike" dirty="0">
              <a:solidFill>
                <a:srgbClr val="5371FF"/>
              </a:solidFill>
              <a:ea typeface="TDTD평고딕"/>
            </a:endParaRPr>
          </a:p>
        </p:txBody>
      </p:sp>
      <p:sp>
        <p:nvSpPr>
          <p:cNvPr id="83" name="TextBox 83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ea typeface="TDTD평고딕"/>
              </a:rPr>
              <a:t>향후 개발 계획</a:t>
            </a:r>
            <a:endParaRPr lang="en-US" altLang="ko-Kore-KR" sz="18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84" name="TextBox 84"/>
          <p:cNvSpPr txBox="1"/>
          <p:nvPr/>
        </p:nvSpPr>
        <p:spPr>
          <a:xfrm>
            <a:off x="921985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altLang="ko-KR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altLang="ko-KR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altLang="ko-KR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47C951-A98B-1E98-A943-D1FD09A52C11}"/>
              </a:ext>
            </a:extLst>
          </p:cNvPr>
          <p:cNvGrpSpPr/>
          <p:nvPr/>
        </p:nvGrpSpPr>
        <p:grpSpPr>
          <a:xfrm>
            <a:off x="5648450" y="7615704"/>
            <a:ext cx="9931958" cy="1229148"/>
            <a:chOff x="3160121" y="6621545"/>
            <a:chExt cx="7579408" cy="1229148"/>
          </a:xfrm>
        </p:grpSpPr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80DC0193-FBA1-B0E1-E58E-87392D26A9BA}"/>
                </a:ext>
              </a:extLst>
            </p:cNvPr>
            <p:cNvSpPr txBox="1"/>
            <p:nvPr/>
          </p:nvSpPr>
          <p:spPr>
            <a:xfrm>
              <a:off x="3160121" y="6621545"/>
              <a:ext cx="5787764" cy="4249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800" spc="-45" dirty="0" err="1">
                  <a:solidFill>
                    <a:srgbClr val="12127D"/>
                  </a:solidFill>
                  <a:latin typeface="TDTD평고딕"/>
                  <a:ea typeface="TDTD평고딕"/>
                </a:rPr>
                <a:t>에러율</a:t>
              </a:r>
              <a:r>
                <a:rPr lang="ko-KR" altLang="en-US" sz="2800" spc="-45" dirty="0">
                  <a:solidFill>
                    <a:srgbClr val="12127D"/>
                  </a:solidFill>
                  <a:latin typeface="TDTD평고딕"/>
                  <a:ea typeface="TDTD평고딕"/>
                </a:rPr>
                <a:t> 검출 소프트웨어</a:t>
              </a:r>
              <a:r>
                <a:rPr lang="en-US" altLang="ko-KR" sz="2800" spc="-45" dirty="0">
                  <a:solidFill>
                    <a:srgbClr val="12127D"/>
                  </a:solidFill>
                  <a:latin typeface="TDTD평고딕"/>
                  <a:ea typeface="TDTD평고딕"/>
                </a:rPr>
                <a:t> (Web)</a:t>
              </a:r>
              <a:endParaRPr lang="en-US" sz="2800" spc="-45" dirty="0">
                <a:solidFill>
                  <a:srgbClr val="12127D"/>
                </a:solidFill>
                <a:latin typeface="TDTD평고딕"/>
                <a:ea typeface="TDTD평고딕"/>
              </a:endParaRPr>
            </a:p>
          </p:txBody>
        </p:sp>
        <p:sp>
          <p:nvSpPr>
            <p:cNvPr id="12" name="TextBox 3">
              <a:extLst>
                <a:ext uri="{FF2B5EF4-FFF2-40B4-BE49-F238E27FC236}">
                  <a16:creationId xmlns:a16="http://schemas.microsoft.com/office/drawing/2014/main" id="{2C5D8431-42DE-618D-D068-0E9DB3D7C6B1}"/>
                </a:ext>
              </a:extLst>
            </p:cNvPr>
            <p:cNvSpPr txBox="1"/>
            <p:nvPr/>
          </p:nvSpPr>
          <p:spPr>
            <a:xfrm>
              <a:off x="3160121" y="7164095"/>
              <a:ext cx="7579408" cy="6865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39"/>
                </a:lnSpc>
              </a:pPr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ta Dotum Light"/>
                </a:rPr>
                <a:t>오디오 신호처리</a:t>
              </a:r>
              <a:r>
                <a:rPr lang="en-US" altLang="ko-KR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ta Dotum Light"/>
                </a:rPr>
                <a:t>,</a:t>
              </a:r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ta Dotum Light"/>
                </a:rPr>
                <a:t> 네트워크 전송 과정을 거친 후 송수신된 오디오를 비교하여 검출된 </a:t>
              </a:r>
              <a:r>
                <a:rPr lang="ko-KR" altLang="en-US" sz="20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ta Dotum Light"/>
                </a:rPr>
                <a:t>에러율</a:t>
              </a:r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ta Dotum Light"/>
                </a:rPr>
                <a:t> 시각화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Light"/>
              </a:endParaRPr>
            </a:p>
          </p:txBody>
        </p:sp>
      </p:grpSp>
      <p:pic>
        <p:nvPicPr>
          <p:cNvPr id="1028" name="Picture 4" descr="measure network error rate">
            <a:extLst>
              <a:ext uri="{FF2B5EF4-FFF2-40B4-BE49-F238E27FC236}">
                <a16:creationId xmlns:a16="http://schemas.microsoft.com/office/drawing/2014/main" id="{84D1DD9F-45F6-63CC-A70A-F939A2B8C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450" y="2156003"/>
            <a:ext cx="10098543" cy="530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7268800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- 1</a:t>
            </a:r>
            <a:r>
              <a:rPr lang="en-US" altLang="ko-KR" sz="1400" spc="266" dirty="0">
                <a:solidFill>
                  <a:srgbClr val="12127D"/>
                </a:solidFill>
                <a:latin typeface="Montserrat Classic"/>
              </a:rPr>
              <a:t>2</a:t>
            </a: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 -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u="none" strike="noStrike" dirty="0">
                <a:solidFill>
                  <a:srgbClr val="FFFFFF"/>
                </a:solidFill>
                <a:ea typeface="TDTD평고딕"/>
              </a:rPr>
              <a:t>문헌 조사 요약</a:t>
            </a:r>
            <a:endParaRPr lang="en-US" sz="1800" u="none" strike="noStrike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ea typeface="TDTD평고딕"/>
              </a:rPr>
              <a:t>문제 정의</a:t>
            </a:r>
            <a:endParaRPr lang="en-US" sz="18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u="none" strike="noStrike" dirty="0">
                <a:solidFill>
                  <a:srgbClr val="FFFFFF"/>
                </a:solidFill>
                <a:ea typeface="TDTD평고딕"/>
              </a:rPr>
              <a:t>개발 요구 사항</a:t>
            </a:r>
            <a:endParaRPr lang="en-US" sz="1800" u="none" strike="noStrike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u="none" strike="noStrike">
                <a:solidFill>
                  <a:srgbClr val="FFFFFF"/>
                </a:solidFill>
                <a:ea typeface="TDTD평고딕"/>
              </a:rPr>
              <a:t>예상 결과물</a:t>
            </a:r>
            <a:endParaRPr lang="en-US" sz="1800" u="none" strike="noStrike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>
                <a:solidFill>
                  <a:srgbClr val="5371FF"/>
                </a:solidFill>
                <a:ea typeface="TDTD평고딕"/>
              </a:rPr>
              <a:t>향후 개발 계획</a:t>
            </a:r>
            <a:endParaRPr lang="en-US" sz="1800" u="none" strike="noStrike">
              <a:solidFill>
                <a:srgbClr val="5371FF"/>
              </a:solidFill>
              <a:ea typeface="TDTD평고딕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21985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altLang="ko-KR" sz="1599" spc="127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altLang="ko-KR" sz="1599" spc="127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altLang="ko-KR" sz="1599" spc="127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032636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5400" dirty="0">
                <a:solidFill>
                  <a:srgbClr val="12127D"/>
                </a:solidFill>
                <a:ea typeface="TDTD평고딕"/>
              </a:rPr>
              <a:t>향후 개발 계획</a:t>
            </a:r>
            <a:endParaRPr lang="en-US" sz="5400" dirty="0">
              <a:solidFill>
                <a:srgbClr val="12127D"/>
              </a:solidFill>
              <a:ea typeface="TDTD평고딕"/>
            </a:endParaRPr>
          </a:p>
        </p:txBody>
      </p:sp>
      <p:grpSp>
        <p:nvGrpSpPr>
          <p:cNvPr id="33" name="Group 3">
            <a:extLst>
              <a:ext uri="{FF2B5EF4-FFF2-40B4-BE49-F238E27FC236}">
                <a16:creationId xmlns:a16="http://schemas.microsoft.com/office/drawing/2014/main" id="{32AEB1EE-83F9-6AF4-79B7-AAACC4052D4D}"/>
              </a:ext>
            </a:extLst>
          </p:cNvPr>
          <p:cNvGrpSpPr/>
          <p:nvPr/>
        </p:nvGrpSpPr>
        <p:grpSpPr>
          <a:xfrm>
            <a:off x="4938218" y="2256539"/>
            <a:ext cx="4051784" cy="2642690"/>
            <a:chOff x="0" y="0"/>
            <a:chExt cx="5402378" cy="3523587"/>
          </a:xfrm>
        </p:grpSpPr>
        <p:grpSp>
          <p:nvGrpSpPr>
            <p:cNvPr id="34" name="Group 4">
              <a:extLst>
                <a:ext uri="{FF2B5EF4-FFF2-40B4-BE49-F238E27FC236}">
                  <a16:creationId xmlns:a16="http://schemas.microsoft.com/office/drawing/2014/main" id="{344E46F3-9219-DFDE-F16F-A9E3F74A7DBD}"/>
                </a:ext>
              </a:extLst>
            </p:cNvPr>
            <p:cNvGrpSpPr/>
            <p:nvPr/>
          </p:nvGrpSpPr>
          <p:grpSpPr>
            <a:xfrm>
              <a:off x="0" y="0"/>
              <a:ext cx="5402378" cy="3523587"/>
              <a:chOff x="0" y="0"/>
              <a:chExt cx="1152861" cy="751929"/>
            </a:xfrm>
          </p:grpSpPr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90E31EC2-0017-E5D8-7384-43B7778B5AAC}"/>
                  </a:ext>
                </a:extLst>
              </p:cNvPr>
              <p:cNvSpPr/>
              <p:nvPr/>
            </p:nvSpPr>
            <p:spPr>
              <a:xfrm>
                <a:off x="0" y="0"/>
                <a:ext cx="1152861" cy="751929"/>
              </a:xfrm>
              <a:custGeom>
                <a:avLst/>
                <a:gdLst/>
                <a:ahLst/>
                <a:cxnLst/>
                <a:rect l="l" t="t" r="r" b="b"/>
                <a:pathLst>
                  <a:path w="1152861" h="751929">
                    <a:moveTo>
                      <a:pt x="92710" y="0"/>
                    </a:moveTo>
                    <a:lnTo>
                      <a:pt x="1060151" y="0"/>
                    </a:lnTo>
                    <a:cubicBezTo>
                      <a:pt x="1111353" y="0"/>
                      <a:pt x="1152861" y="41508"/>
                      <a:pt x="1152861" y="92710"/>
                    </a:cubicBezTo>
                    <a:lnTo>
                      <a:pt x="1152861" y="659219"/>
                    </a:lnTo>
                    <a:cubicBezTo>
                      <a:pt x="1152861" y="683807"/>
                      <a:pt x="1143093" y="707389"/>
                      <a:pt x="1125707" y="724775"/>
                    </a:cubicBezTo>
                    <a:cubicBezTo>
                      <a:pt x="1108320" y="742162"/>
                      <a:pt x="1084739" y="751929"/>
                      <a:pt x="1060151" y="751929"/>
                    </a:cubicBezTo>
                    <a:lnTo>
                      <a:pt x="92710" y="751929"/>
                    </a:lnTo>
                    <a:cubicBezTo>
                      <a:pt x="41508" y="751929"/>
                      <a:pt x="0" y="710422"/>
                      <a:pt x="0" y="659219"/>
                    </a:cubicBezTo>
                    <a:lnTo>
                      <a:pt x="0" y="92710"/>
                    </a:lnTo>
                    <a:cubicBezTo>
                      <a:pt x="0" y="41508"/>
                      <a:pt x="41508" y="0"/>
                      <a:pt x="92710" y="0"/>
                    </a:cubicBezTo>
                    <a:close/>
                  </a:path>
                </a:pathLst>
              </a:custGeom>
              <a:solidFill>
                <a:srgbClr val="E9F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0" name="TextBox 6">
                <a:extLst>
                  <a:ext uri="{FF2B5EF4-FFF2-40B4-BE49-F238E27FC236}">
                    <a16:creationId xmlns:a16="http://schemas.microsoft.com/office/drawing/2014/main" id="{7B1A7E46-F0E8-DF2C-ABCA-C91CF3F3910F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152861" cy="8090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3159F887-3501-CD49-52AD-768EF95CDE6B}"/>
                </a:ext>
              </a:extLst>
            </p:cNvPr>
            <p:cNvSpPr txBox="1"/>
            <p:nvPr/>
          </p:nvSpPr>
          <p:spPr>
            <a:xfrm>
              <a:off x="550549" y="397509"/>
              <a:ext cx="3412259" cy="327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en-US" altLang="ko-KR" sz="1599" dirty="0">
                  <a:solidFill>
                    <a:srgbClr val="5271FF"/>
                  </a:solidFill>
                  <a:latin typeface="Arita Dotum Bold"/>
                  <a:ea typeface="Arita Dotum Bold"/>
                </a:rPr>
                <a:t>3</a:t>
              </a:r>
              <a:r>
                <a:rPr lang="ko-KR" altLang="en-US" sz="1599" dirty="0">
                  <a:solidFill>
                    <a:srgbClr val="5271FF"/>
                  </a:solidFill>
                  <a:latin typeface="Arita Dotum Bold"/>
                  <a:ea typeface="Arita Dotum Bold"/>
                </a:rPr>
                <a:t>월</a:t>
              </a:r>
              <a:endParaRPr lang="en-US" sz="1599" dirty="0">
                <a:solidFill>
                  <a:srgbClr val="5271FF"/>
                </a:solidFill>
                <a:latin typeface="Arita Dotum Bold"/>
                <a:ea typeface="Arita Dotum Bold"/>
              </a:endParaRPr>
            </a:p>
          </p:txBody>
        </p:sp>
        <p:sp>
          <p:nvSpPr>
            <p:cNvPr id="37" name="TextBox 9">
              <a:extLst>
                <a:ext uri="{FF2B5EF4-FFF2-40B4-BE49-F238E27FC236}">
                  <a16:creationId xmlns:a16="http://schemas.microsoft.com/office/drawing/2014/main" id="{6941776E-88AF-5E5C-A6A1-24B154BB9E35}"/>
                </a:ext>
              </a:extLst>
            </p:cNvPr>
            <p:cNvSpPr txBox="1"/>
            <p:nvPr/>
          </p:nvSpPr>
          <p:spPr>
            <a:xfrm>
              <a:off x="455161" y="846321"/>
              <a:ext cx="4492055" cy="21356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131"/>
                </a:lnSpc>
                <a:spcBef>
                  <a:spcPct val="0"/>
                </a:spcBef>
              </a:pPr>
              <a:r>
                <a:rPr lang="ko-KR" altLang="en-US" sz="1522" dirty="0">
                  <a:solidFill>
                    <a:srgbClr val="0D0D50"/>
                  </a:solidFill>
                  <a:latin typeface="TDTD평고딕"/>
                  <a:ea typeface="TDTD평고딕"/>
                </a:rPr>
                <a:t>월간 목표</a:t>
              </a:r>
              <a:r>
                <a:rPr lang="en-US" altLang="ko-KR" sz="1522" dirty="0">
                  <a:solidFill>
                    <a:srgbClr val="0D0D50"/>
                  </a:solidFill>
                  <a:latin typeface="TDTD평고딕"/>
                  <a:ea typeface="TDTD평고딕"/>
                </a:rPr>
                <a:t>: </a:t>
              </a:r>
              <a:r>
                <a:rPr lang="ko-KR" altLang="en-US" sz="1522" dirty="0">
                  <a:solidFill>
                    <a:srgbClr val="0D0D50"/>
                  </a:solidFill>
                  <a:latin typeface="TDTD평고딕"/>
                  <a:ea typeface="TDTD평고딕"/>
                </a:rPr>
                <a:t>프로젝트 초기 구상 및 기획</a:t>
              </a:r>
              <a:endParaRPr lang="en-US" altLang="ko-KR" sz="1522" dirty="0">
                <a:solidFill>
                  <a:srgbClr val="0D0D50"/>
                </a:solidFill>
                <a:latin typeface="TDTD평고딕"/>
                <a:ea typeface="TDTD평고딕"/>
              </a:endParaRPr>
            </a:p>
            <a:p>
              <a:pPr marL="0" lvl="0" indent="0" algn="l">
                <a:lnSpc>
                  <a:spcPts val="2131"/>
                </a:lnSpc>
                <a:spcBef>
                  <a:spcPct val="0"/>
                </a:spcBef>
              </a:pPr>
              <a:endParaRPr lang="ko-KR" altLang="en-US" sz="1522" dirty="0">
                <a:solidFill>
                  <a:srgbClr val="0D0D50"/>
                </a:solidFill>
                <a:latin typeface="TDTD평고딕"/>
                <a:ea typeface="TDTD평고딕"/>
              </a:endParaRPr>
            </a:p>
            <a:p>
              <a:pPr marL="0" lvl="0" indent="0" algn="l">
                <a:lnSpc>
                  <a:spcPts val="2131"/>
                </a:lnSpc>
                <a:spcBef>
                  <a:spcPct val="0"/>
                </a:spcBef>
              </a:pPr>
              <a:r>
                <a:rPr lang="en-US" altLang="ko-KR" sz="1522" dirty="0">
                  <a:solidFill>
                    <a:srgbClr val="0D0D50"/>
                  </a:solidFill>
                  <a:latin typeface="TDTD평고딕"/>
                  <a:ea typeface="TDTD평고딕"/>
                </a:rPr>
                <a:t>- </a:t>
              </a:r>
              <a:r>
                <a:rPr lang="ko-KR" altLang="en-US" sz="1522" dirty="0">
                  <a:solidFill>
                    <a:srgbClr val="0D0D50"/>
                  </a:solidFill>
                  <a:latin typeface="TDTD평고딕"/>
                  <a:ea typeface="TDTD평고딕"/>
                </a:rPr>
                <a:t>역할 분배 및 업무 스케줄 조율</a:t>
              </a:r>
            </a:p>
            <a:p>
              <a:pPr lvl="0" algn="l">
                <a:lnSpc>
                  <a:spcPts val="2131"/>
                </a:lnSpc>
                <a:spcBef>
                  <a:spcPct val="0"/>
                </a:spcBef>
              </a:pPr>
              <a:r>
                <a:rPr lang="en-US" altLang="ko-KR" sz="1522" dirty="0">
                  <a:solidFill>
                    <a:srgbClr val="0D0D50"/>
                  </a:solidFill>
                  <a:latin typeface="TDTD평고딕"/>
                  <a:ea typeface="TDTD평고딕"/>
                </a:rPr>
                <a:t>- </a:t>
              </a:r>
              <a:r>
                <a:rPr lang="ko-KR" altLang="en-US" sz="1522" dirty="0">
                  <a:solidFill>
                    <a:srgbClr val="0D0D50"/>
                  </a:solidFill>
                  <a:latin typeface="TDTD평고딕"/>
                  <a:ea typeface="TDTD평고딕"/>
                </a:rPr>
                <a:t>문헌 조사 및 기술 스택 선정</a:t>
              </a:r>
              <a:endParaRPr lang="en-US" altLang="ko-KR" sz="1522" dirty="0">
                <a:solidFill>
                  <a:srgbClr val="0D0D50"/>
                </a:solidFill>
                <a:latin typeface="TDTD평고딕"/>
                <a:ea typeface="TDTD평고딕"/>
              </a:endParaRPr>
            </a:p>
            <a:p>
              <a:pPr>
                <a:lnSpc>
                  <a:spcPts val="2131"/>
                </a:lnSpc>
                <a:spcBef>
                  <a:spcPct val="0"/>
                </a:spcBef>
              </a:pPr>
              <a:r>
                <a:rPr lang="en-US" altLang="ko-KR" sz="1522" dirty="0">
                  <a:solidFill>
                    <a:srgbClr val="0D0D50"/>
                  </a:solidFill>
                  <a:latin typeface="TDTD평고딕"/>
                  <a:ea typeface="TDTD평고딕"/>
                </a:rPr>
                <a:t>- </a:t>
              </a:r>
              <a:r>
                <a:rPr lang="ko-KR" altLang="en-US" sz="1522" dirty="0">
                  <a:solidFill>
                    <a:srgbClr val="0D0D50"/>
                  </a:solidFill>
                  <a:latin typeface="TDTD평고딕"/>
                  <a:ea typeface="TDTD평고딕"/>
                </a:rPr>
                <a:t>시스템 아키텍처 설계</a:t>
              </a:r>
              <a:endParaRPr lang="en-US" altLang="ko-KR" sz="1522" dirty="0">
                <a:solidFill>
                  <a:srgbClr val="0D0D50"/>
                </a:solidFill>
                <a:latin typeface="TDTD평고딕"/>
                <a:ea typeface="TDTD평고딕"/>
              </a:endParaRPr>
            </a:p>
          </p:txBody>
        </p:sp>
      </p:grpSp>
      <p:grpSp>
        <p:nvGrpSpPr>
          <p:cNvPr id="41" name="Group 11">
            <a:extLst>
              <a:ext uri="{FF2B5EF4-FFF2-40B4-BE49-F238E27FC236}">
                <a16:creationId xmlns:a16="http://schemas.microsoft.com/office/drawing/2014/main" id="{9E73158E-EC23-5B15-1D94-4187D546BFDC}"/>
              </a:ext>
            </a:extLst>
          </p:cNvPr>
          <p:cNvGrpSpPr/>
          <p:nvPr/>
        </p:nvGrpSpPr>
        <p:grpSpPr>
          <a:xfrm>
            <a:off x="4938218" y="5054501"/>
            <a:ext cx="4051784" cy="2642690"/>
            <a:chOff x="0" y="0"/>
            <a:chExt cx="5402378" cy="3523587"/>
          </a:xfrm>
        </p:grpSpPr>
        <p:grpSp>
          <p:nvGrpSpPr>
            <p:cNvPr id="42" name="Group 12">
              <a:extLst>
                <a:ext uri="{FF2B5EF4-FFF2-40B4-BE49-F238E27FC236}">
                  <a16:creationId xmlns:a16="http://schemas.microsoft.com/office/drawing/2014/main" id="{594ACC29-AA11-3431-1ED1-029D52C4312A}"/>
                </a:ext>
              </a:extLst>
            </p:cNvPr>
            <p:cNvGrpSpPr/>
            <p:nvPr/>
          </p:nvGrpSpPr>
          <p:grpSpPr>
            <a:xfrm>
              <a:off x="0" y="0"/>
              <a:ext cx="5402378" cy="3523587"/>
              <a:chOff x="0" y="0"/>
              <a:chExt cx="1152861" cy="751929"/>
            </a:xfrm>
          </p:grpSpPr>
          <p:sp>
            <p:nvSpPr>
              <p:cNvPr id="47" name="Freeform 13">
                <a:extLst>
                  <a:ext uri="{FF2B5EF4-FFF2-40B4-BE49-F238E27FC236}">
                    <a16:creationId xmlns:a16="http://schemas.microsoft.com/office/drawing/2014/main" id="{13A971CE-CD0C-70F8-44C2-A99289C6AF1A}"/>
                  </a:ext>
                </a:extLst>
              </p:cNvPr>
              <p:cNvSpPr/>
              <p:nvPr/>
            </p:nvSpPr>
            <p:spPr>
              <a:xfrm>
                <a:off x="0" y="0"/>
                <a:ext cx="1152861" cy="751929"/>
              </a:xfrm>
              <a:custGeom>
                <a:avLst/>
                <a:gdLst/>
                <a:ahLst/>
                <a:cxnLst/>
                <a:rect l="l" t="t" r="r" b="b"/>
                <a:pathLst>
                  <a:path w="1152861" h="751929">
                    <a:moveTo>
                      <a:pt x="92710" y="0"/>
                    </a:moveTo>
                    <a:lnTo>
                      <a:pt x="1060151" y="0"/>
                    </a:lnTo>
                    <a:cubicBezTo>
                      <a:pt x="1111353" y="0"/>
                      <a:pt x="1152861" y="41508"/>
                      <a:pt x="1152861" y="92710"/>
                    </a:cubicBezTo>
                    <a:lnTo>
                      <a:pt x="1152861" y="659219"/>
                    </a:lnTo>
                    <a:cubicBezTo>
                      <a:pt x="1152861" y="683807"/>
                      <a:pt x="1143093" y="707389"/>
                      <a:pt x="1125707" y="724775"/>
                    </a:cubicBezTo>
                    <a:cubicBezTo>
                      <a:pt x="1108320" y="742162"/>
                      <a:pt x="1084739" y="751929"/>
                      <a:pt x="1060151" y="751929"/>
                    </a:cubicBezTo>
                    <a:lnTo>
                      <a:pt x="92710" y="751929"/>
                    </a:lnTo>
                    <a:cubicBezTo>
                      <a:pt x="41508" y="751929"/>
                      <a:pt x="0" y="710422"/>
                      <a:pt x="0" y="659219"/>
                    </a:cubicBezTo>
                    <a:lnTo>
                      <a:pt x="0" y="92710"/>
                    </a:lnTo>
                    <a:cubicBezTo>
                      <a:pt x="0" y="41508"/>
                      <a:pt x="41508" y="0"/>
                      <a:pt x="92710" y="0"/>
                    </a:cubicBezTo>
                    <a:close/>
                  </a:path>
                </a:pathLst>
              </a:custGeom>
              <a:solidFill>
                <a:srgbClr val="E9F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8" name="TextBox 14">
                <a:extLst>
                  <a:ext uri="{FF2B5EF4-FFF2-40B4-BE49-F238E27FC236}">
                    <a16:creationId xmlns:a16="http://schemas.microsoft.com/office/drawing/2014/main" id="{BFE36E62-1BE0-4D9E-2A40-A787B5A9B6C0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152861" cy="8090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43" name="TextBox 15">
              <a:extLst>
                <a:ext uri="{FF2B5EF4-FFF2-40B4-BE49-F238E27FC236}">
                  <a16:creationId xmlns:a16="http://schemas.microsoft.com/office/drawing/2014/main" id="{76A10E38-DFEA-1F29-E234-CF80EF47D9F0}"/>
                </a:ext>
              </a:extLst>
            </p:cNvPr>
            <p:cNvSpPr txBox="1"/>
            <p:nvPr/>
          </p:nvSpPr>
          <p:spPr>
            <a:xfrm>
              <a:off x="550549" y="397509"/>
              <a:ext cx="3412259" cy="327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en-US" altLang="ko-KR" sz="1599">
                  <a:solidFill>
                    <a:srgbClr val="5271FF"/>
                  </a:solidFill>
                  <a:latin typeface="Arita Dotum Bold"/>
                  <a:ea typeface="Arita Dotum Bold"/>
                </a:rPr>
                <a:t>6</a:t>
              </a:r>
              <a:r>
                <a:rPr lang="ko-KR" altLang="en-US" sz="1599">
                  <a:solidFill>
                    <a:srgbClr val="5271FF"/>
                  </a:solidFill>
                  <a:latin typeface="Arita Dotum Bold"/>
                  <a:ea typeface="Arita Dotum Bold"/>
                </a:rPr>
                <a:t>월</a:t>
              </a:r>
              <a:endParaRPr lang="en-US" sz="1599">
                <a:solidFill>
                  <a:srgbClr val="5271FF"/>
                </a:solidFill>
                <a:latin typeface="Arita Dotum Bold"/>
                <a:ea typeface="Arita Dotum Bold"/>
              </a:endParaRPr>
            </a:p>
          </p:txBody>
        </p:sp>
      </p:grpSp>
      <p:grpSp>
        <p:nvGrpSpPr>
          <p:cNvPr id="49" name="Group 19">
            <a:extLst>
              <a:ext uri="{FF2B5EF4-FFF2-40B4-BE49-F238E27FC236}">
                <a16:creationId xmlns:a16="http://schemas.microsoft.com/office/drawing/2014/main" id="{D19EC09C-675E-7F61-E204-24EB6B0C9681}"/>
              </a:ext>
            </a:extLst>
          </p:cNvPr>
          <p:cNvGrpSpPr/>
          <p:nvPr/>
        </p:nvGrpSpPr>
        <p:grpSpPr>
          <a:xfrm>
            <a:off x="9145363" y="2256539"/>
            <a:ext cx="4051784" cy="2642690"/>
            <a:chOff x="0" y="0"/>
            <a:chExt cx="5402378" cy="3523587"/>
          </a:xfrm>
        </p:grpSpPr>
        <p:grpSp>
          <p:nvGrpSpPr>
            <p:cNvPr id="50" name="Group 20">
              <a:extLst>
                <a:ext uri="{FF2B5EF4-FFF2-40B4-BE49-F238E27FC236}">
                  <a16:creationId xmlns:a16="http://schemas.microsoft.com/office/drawing/2014/main" id="{5F62E739-CC10-2A39-6948-BB8A7E10BE19}"/>
                </a:ext>
              </a:extLst>
            </p:cNvPr>
            <p:cNvGrpSpPr/>
            <p:nvPr/>
          </p:nvGrpSpPr>
          <p:grpSpPr>
            <a:xfrm>
              <a:off x="0" y="0"/>
              <a:ext cx="5402378" cy="3523587"/>
              <a:chOff x="0" y="0"/>
              <a:chExt cx="1152861" cy="751929"/>
            </a:xfrm>
          </p:grpSpPr>
          <p:sp>
            <p:nvSpPr>
              <p:cNvPr id="55" name="Freeform 21">
                <a:extLst>
                  <a:ext uri="{FF2B5EF4-FFF2-40B4-BE49-F238E27FC236}">
                    <a16:creationId xmlns:a16="http://schemas.microsoft.com/office/drawing/2014/main" id="{E1039FB8-FE26-EAB7-E698-A611EE0FF37D}"/>
                  </a:ext>
                </a:extLst>
              </p:cNvPr>
              <p:cNvSpPr/>
              <p:nvPr/>
            </p:nvSpPr>
            <p:spPr>
              <a:xfrm>
                <a:off x="0" y="0"/>
                <a:ext cx="1152861" cy="751929"/>
              </a:xfrm>
              <a:custGeom>
                <a:avLst/>
                <a:gdLst/>
                <a:ahLst/>
                <a:cxnLst/>
                <a:rect l="l" t="t" r="r" b="b"/>
                <a:pathLst>
                  <a:path w="1152861" h="751929">
                    <a:moveTo>
                      <a:pt x="92710" y="0"/>
                    </a:moveTo>
                    <a:lnTo>
                      <a:pt x="1060151" y="0"/>
                    </a:lnTo>
                    <a:cubicBezTo>
                      <a:pt x="1111353" y="0"/>
                      <a:pt x="1152861" y="41508"/>
                      <a:pt x="1152861" y="92710"/>
                    </a:cubicBezTo>
                    <a:lnTo>
                      <a:pt x="1152861" y="659219"/>
                    </a:lnTo>
                    <a:cubicBezTo>
                      <a:pt x="1152861" y="683807"/>
                      <a:pt x="1143093" y="707389"/>
                      <a:pt x="1125707" y="724775"/>
                    </a:cubicBezTo>
                    <a:cubicBezTo>
                      <a:pt x="1108320" y="742162"/>
                      <a:pt x="1084739" y="751929"/>
                      <a:pt x="1060151" y="751929"/>
                    </a:cubicBezTo>
                    <a:lnTo>
                      <a:pt x="92710" y="751929"/>
                    </a:lnTo>
                    <a:cubicBezTo>
                      <a:pt x="41508" y="751929"/>
                      <a:pt x="0" y="710422"/>
                      <a:pt x="0" y="659219"/>
                    </a:cubicBezTo>
                    <a:lnTo>
                      <a:pt x="0" y="92710"/>
                    </a:lnTo>
                    <a:cubicBezTo>
                      <a:pt x="0" y="41508"/>
                      <a:pt x="41508" y="0"/>
                      <a:pt x="92710" y="0"/>
                    </a:cubicBezTo>
                    <a:close/>
                  </a:path>
                </a:pathLst>
              </a:custGeom>
              <a:solidFill>
                <a:srgbClr val="E9F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6" name="TextBox 22">
                <a:extLst>
                  <a:ext uri="{FF2B5EF4-FFF2-40B4-BE49-F238E27FC236}">
                    <a16:creationId xmlns:a16="http://schemas.microsoft.com/office/drawing/2014/main" id="{9EB6A8A4-B0FC-1A98-12B2-2664AA42EC1C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152861" cy="8090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51" name="TextBox 23">
              <a:extLst>
                <a:ext uri="{FF2B5EF4-FFF2-40B4-BE49-F238E27FC236}">
                  <a16:creationId xmlns:a16="http://schemas.microsoft.com/office/drawing/2014/main" id="{43C73229-9644-2A5D-EF6E-E975A998A917}"/>
                </a:ext>
              </a:extLst>
            </p:cNvPr>
            <p:cNvSpPr txBox="1"/>
            <p:nvPr/>
          </p:nvSpPr>
          <p:spPr>
            <a:xfrm>
              <a:off x="550549" y="397509"/>
              <a:ext cx="3412259" cy="327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en-US" altLang="ko-KR" sz="1599">
                  <a:solidFill>
                    <a:srgbClr val="5271FF"/>
                  </a:solidFill>
                  <a:latin typeface="Arita Dotum Bold"/>
                  <a:ea typeface="Arita Dotum Bold"/>
                </a:rPr>
                <a:t>4</a:t>
              </a:r>
              <a:r>
                <a:rPr lang="ko-KR" altLang="en-US" sz="1599">
                  <a:solidFill>
                    <a:srgbClr val="5271FF"/>
                  </a:solidFill>
                  <a:latin typeface="Arita Dotum Bold"/>
                  <a:ea typeface="Arita Dotum Bold"/>
                </a:rPr>
                <a:t>월</a:t>
              </a:r>
              <a:endParaRPr lang="en-US" sz="1599">
                <a:solidFill>
                  <a:srgbClr val="5271FF"/>
                </a:solidFill>
                <a:latin typeface="Arita Dotum Bold"/>
                <a:ea typeface="Arita Dotum Bold"/>
              </a:endParaRPr>
            </a:p>
          </p:txBody>
        </p:sp>
      </p:grpSp>
      <p:grpSp>
        <p:nvGrpSpPr>
          <p:cNvPr id="57" name="Group 27">
            <a:extLst>
              <a:ext uri="{FF2B5EF4-FFF2-40B4-BE49-F238E27FC236}">
                <a16:creationId xmlns:a16="http://schemas.microsoft.com/office/drawing/2014/main" id="{44D3499B-C3A2-7780-365A-58930252C520}"/>
              </a:ext>
            </a:extLst>
          </p:cNvPr>
          <p:cNvGrpSpPr/>
          <p:nvPr/>
        </p:nvGrpSpPr>
        <p:grpSpPr>
          <a:xfrm>
            <a:off x="9145363" y="5054501"/>
            <a:ext cx="4051784" cy="2642690"/>
            <a:chOff x="0" y="0"/>
            <a:chExt cx="5402378" cy="3523587"/>
          </a:xfrm>
        </p:grpSpPr>
        <p:grpSp>
          <p:nvGrpSpPr>
            <p:cNvPr id="58" name="Group 28">
              <a:extLst>
                <a:ext uri="{FF2B5EF4-FFF2-40B4-BE49-F238E27FC236}">
                  <a16:creationId xmlns:a16="http://schemas.microsoft.com/office/drawing/2014/main" id="{3E0DA515-C87C-17CF-7C55-BC084E956D55}"/>
                </a:ext>
              </a:extLst>
            </p:cNvPr>
            <p:cNvGrpSpPr/>
            <p:nvPr/>
          </p:nvGrpSpPr>
          <p:grpSpPr>
            <a:xfrm>
              <a:off x="0" y="0"/>
              <a:ext cx="5402378" cy="3523587"/>
              <a:chOff x="0" y="0"/>
              <a:chExt cx="1152861" cy="751929"/>
            </a:xfrm>
          </p:grpSpPr>
          <p:sp>
            <p:nvSpPr>
              <p:cNvPr id="63" name="Freeform 29">
                <a:extLst>
                  <a:ext uri="{FF2B5EF4-FFF2-40B4-BE49-F238E27FC236}">
                    <a16:creationId xmlns:a16="http://schemas.microsoft.com/office/drawing/2014/main" id="{ECAF11AE-C613-F3E5-8237-5C96900773DB}"/>
                  </a:ext>
                </a:extLst>
              </p:cNvPr>
              <p:cNvSpPr/>
              <p:nvPr/>
            </p:nvSpPr>
            <p:spPr>
              <a:xfrm>
                <a:off x="0" y="0"/>
                <a:ext cx="1152861" cy="751929"/>
              </a:xfrm>
              <a:custGeom>
                <a:avLst/>
                <a:gdLst/>
                <a:ahLst/>
                <a:cxnLst/>
                <a:rect l="l" t="t" r="r" b="b"/>
                <a:pathLst>
                  <a:path w="1152861" h="751929">
                    <a:moveTo>
                      <a:pt x="92710" y="0"/>
                    </a:moveTo>
                    <a:lnTo>
                      <a:pt x="1060151" y="0"/>
                    </a:lnTo>
                    <a:cubicBezTo>
                      <a:pt x="1111353" y="0"/>
                      <a:pt x="1152861" y="41508"/>
                      <a:pt x="1152861" y="92710"/>
                    </a:cubicBezTo>
                    <a:lnTo>
                      <a:pt x="1152861" y="659219"/>
                    </a:lnTo>
                    <a:cubicBezTo>
                      <a:pt x="1152861" y="683807"/>
                      <a:pt x="1143093" y="707389"/>
                      <a:pt x="1125707" y="724775"/>
                    </a:cubicBezTo>
                    <a:cubicBezTo>
                      <a:pt x="1108320" y="742162"/>
                      <a:pt x="1084739" y="751929"/>
                      <a:pt x="1060151" y="751929"/>
                    </a:cubicBezTo>
                    <a:lnTo>
                      <a:pt x="92710" y="751929"/>
                    </a:lnTo>
                    <a:cubicBezTo>
                      <a:pt x="41508" y="751929"/>
                      <a:pt x="0" y="710422"/>
                      <a:pt x="0" y="659219"/>
                    </a:cubicBezTo>
                    <a:lnTo>
                      <a:pt x="0" y="92710"/>
                    </a:lnTo>
                    <a:cubicBezTo>
                      <a:pt x="0" y="41508"/>
                      <a:pt x="41508" y="0"/>
                      <a:pt x="92710" y="0"/>
                    </a:cubicBezTo>
                    <a:close/>
                  </a:path>
                </a:pathLst>
              </a:custGeom>
              <a:solidFill>
                <a:srgbClr val="E9F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4" name="TextBox 30">
                <a:extLst>
                  <a:ext uri="{FF2B5EF4-FFF2-40B4-BE49-F238E27FC236}">
                    <a16:creationId xmlns:a16="http://schemas.microsoft.com/office/drawing/2014/main" id="{D7321F5D-4FDC-095D-3986-0762715E1EFE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152861" cy="8090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59" name="TextBox 31">
              <a:extLst>
                <a:ext uri="{FF2B5EF4-FFF2-40B4-BE49-F238E27FC236}">
                  <a16:creationId xmlns:a16="http://schemas.microsoft.com/office/drawing/2014/main" id="{03915059-AAC4-2CFA-1AA1-054EBDCC0124}"/>
                </a:ext>
              </a:extLst>
            </p:cNvPr>
            <p:cNvSpPr txBox="1"/>
            <p:nvPr/>
          </p:nvSpPr>
          <p:spPr>
            <a:xfrm>
              <a:off x="550549" y="397509"/>
              <a:ext cx="3412259" cy="327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en-US" altLang="ko-KR" sz="1599">
                  <a:solidFill>
                    <a:srgbClr val="5271FF"/>
                  </a:solidFill>
                  <a:latin typeface="Arita Dotum Bold"/>
                  <a:ea typeface="Arita Dotum Bold"/>
                </a:rPr>
                <a:t>7</a:t>
              </a:r>
              <a:r>
                <a:rPr lang="ko-KR" altLang="en-US" sz="1599">
                  <a:solidFill>
                    <a:srgbClr val="5271FF"/>
                  </a:solidFill>
                  <a:latin typeface="Arita Dotum Bold"/>
                  <a:ea typeface="Arita Dotum Bold"/>
                </a:rPr>
                <a:t>월</a:t>
              </a:r>
              <a:endParaRPr lang="en-US" sz="1599">
                <a:solidFill>
                  <a:srgbClr val="5271FF"/>
                </a:solidFill>
                <a:latin typeface="Arita Dotum Bold"/>
                <a:ea typeface="Arita Dotum Bold"/>
              </a:endParaRPr>
            </a:p>
          </p:txBody>
        </p:sp>
      </p:grpSp>
      <p:grpSp>
        <p:nvGrpSpPr>
          <p:cNvPr id="65" name="Group 35">
            <a:extLst>
              <a:ext uri="{FF2B5EF4-FFF2-40B4-BE49-F238E27FC236}">
                <a16:creationId xmlns:a16="http://schemas.microsoft.com/office/drawing/2014/main" id="{84053953-9632-C011-002D-8841BDD9E8EF}"/>
              </a:ext>
            </a:extLst>
          </p:cNvPr>
          <p:cNvGrpSpPr/>
          <p:nvPr/>
        </p:nvGrpSpPr>
        <p:grpSpPr>
          <a:xfrm>
            <a:off x="10887342" y="8209421"/>
            <a:ext cx="218297" cy="218297"/>
            <a:chOff x="0" y="0"/>
            <a:chExt cx="812800" cy="812800"/>
          </a:xfrm>
        </p:grpSpPr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F1EF5BB1-E612-BA3B-9AF1-28E1F2985A3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11CA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67" name="TextBox 37">
              <a:extLst>
                <a:ext uri="{FF2B5EF4-FFF2-40B4-BE49-F238E27FC236}">
                  <a16:creationId xmlns:a16="http://schemas.microsoft.com/office/drawing/2014/main" id="{F92BD5A9-4E74-0D9E-C83A-BC1064D50A58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8" name="Group 38">
            <a:extLst>
              <a:ext uri="{FF2B5EF4-FFF2-40B4-BE49-F238E27FC236}">
                <a16:creationId xmlns:a16="http://schemas.microsoft.com/office/drawing/2014/main" id="{AA409CC4-6991-467A-6669-91F1A1A231AC}"/>
              </a:ext>
            </a:extLst>
          </p:cNvPr>
          <p:cNvGrpSpPr/>
          <p:nvPr/>
        </p:nvGrpSpPr>
        <p:grpSpPr>
          <a:xfrm>
            <a:off x="11236870" y="8209421"/>
            <a:ext cx="218297" cy="218297"/>
            <a:chOff x="0" y="0"/>
            <a:chExt cx="812800" cy="812800"/>
          </a:xfrm>
        </p:grpSpPr>
        <p:sp>
          <p:nvSpPr>
            <p:cNvPr id="69" name="Freeform 39">
              <a:extLst>
                <a:ext uri="{FF2B5EF4-FFF2-40B4-BE49-F238E27FC236}">
                  <a16:creationId xmlns:a16="http://schemas.microsoft.com/office/drawing/2014/main" id="{757BCE8D-2C86-38BC-320A-88F771A83FB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D4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70" name="TextBox 40">
              <a:extLst>
                <a:ext uri="{FF2B5EF4-FFF2-40B4-BE49-F238E27FC236}">
                  <a16:creationId xmlns:a16="http://schemas.microsoft.com/office/drawing/2014/main" id="{81E74A6C-1893-9F32-3FA5-EB97A5A68CA4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1" name="Group 43">
            <a:extLst>
              <a:ext uri="{FF2B5EF4-FFF2-40B4-BE49-F238E27FC236}">
                <a16:creationId xmlns:a16="http://schemas.microsoft.com/office/drawing/2014/main" id="{5F76726D-B704-C1CA-44BC-13823DD42C86}"/>
              </a:ext>
            </a:extLst>
          </p:cNvPr>
          <p:cNvGrpSpPr/>
          <p:nvPr/>
        </p:nvGrpSpPr>
        <p:grpSpPr>
          <a:xfrm>
            <a:off x="13352508" y="2256539"/>
            <a:ext cx="4051784" cy="2642690"/>
            <a:chOff x="0" y="0"/>
            <a:chExt cx="5402378" cy="3523587"/>
          </a:xfrm>
        </p:grpSpPr>
        <p:grpSp>
          <p:nvGrpSpPr>
            <p:cNvPr id="72" name="Group 44">
              <a:extLst>
                <a:ext uri="{FF2B5EF4-FFF2-40B4-BE49-F238E27FC236}">
                  <a16:creationId xmlns:a16="http://schemas.microsoft.com/office/drawing/2014/main" id="{1A01580A-B589-4972-8142-FDD79CA112A3}"/>
                </a:ext>
              </a:extLst>
            </p:cNvPr>
            <p:cNvGrpSpPr/>
            <p:nvPr/>
          </p:nvGrpSpPr>
          <p:grpSpPr>
            <a:xfrm>
              <a:off x="0" y="0"/>
              <a:ext cx="5402378" cy="3523587"/>
              <a:chOff x="0" y="0"/>
              <a:chExt cx="1152861" cy="751929"/>
            </a:xfrm>
          </p:grpSpPr>
          <p:sp>
            <p:nvSpPr>
              <p:cNvPr id="77" name="Freeform 45">
                <a:extLst>
                  <a:ext uri="{FF2B5EF4-FFF2-40B4-BE49-F238E27FC236}">
                    <a16:creationId xmlns:a16="http://schemas.microsoft.com/office/drawing/2014/main" id="{421C3020-C6CE-58A9-FC62-9491FD01D811}"/>
                  </a:ext>
                </a:extLst>
              </p:cNvPr>
              <p:cNvSpPr/>
              <p:nvPr/>
            </p:nvSpPr>
            <p:spPr>
              <a:xfrm>
                <a:off x="0" y="0"/>
                <a:ext cx="1152861" cy="751929"/>
              </a:xfrm>
              <a:custGeom>
                <a:avLst/>
                <a:gdLst/>
                <a:ahLst/>
                <a:cxnLst/>
                <a:rect l="l" t="t" r="r" b="b"/>
                <a:pathLst>
                  <a:path w="1152861" h="751929">
                    <a:moveTo>
                      <a:pt x="92710" y="0"/>
                    </a:moveTo>
                    <a:lnTo>
                      <a:pt x="1060151" y="0"/>
                    </a:lnTo>
                    <a:cubicBezTo>
                      <a:pt x="1111353" y="0"/>
                      <a:pt x="1152861" y="41508"/>
                      <a:pt x="1152861" y="92710"/>
                    </a:cubicBezTo>
                    <a:lnTo>
                      <a:pt x="1152861" y="659219"/>
                    </a:lnTo>
                    <a:cubicBezTo>
                      <a:pt x="1152861" y="683807"/>
                      <a:pt x="1143093" y="707389"/>
                      <a:pt x="1125707" y="724775"/>
                    </a:cubicBezTo>
                    <a:cubicBezTo>
                      <a:pt x="1108320" y="742162"/>
                      <a:pt x="1084739" y="751929"/>
                      <a:pt x="1060151" y="751929"/>
                    </a:cubicBezTo>
                    <a:lnTo>
                      <a:pt x="92710" y="751929"/>
                    </a:lnTo>
                    <a:cubicBezTo>
                      <a:pt x="41508" y="751929"/>
                      <a:pt x="0" y="710422"/>
                      <a:pt x="0" y="659219"/>
                    </a:cubicBezTo>
                    <a:lnTo>
                      <a:pt x="0" y="92710"/>
                    </a:lnTo>
                    <a:cubicBezTo>
                      <a:pt x="0" y="41508"/>
                      <a:pt x="41508" y="0"/>
                      <a:pt x="92710" y="0"/>
                    </a:cubicBezTo>
                    <a:close/>
                  </a:path>
                </a:pathLst>
              </a:custGeom>
              <a:solidFill>
                <a:srgbClr val="E9F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78" name="TextBox 46">
                <a:extLst>
                  <a:ext uri="{FF2B5EF4-FFF2-40B4-BE49-F238E27FC236}">
                    <a16:creationId xmlns:a16="http://schemas.microsoft.com/office/drawing/2014/main" id="{3B9B47C1-8431-5969-578A-34C4AC5A535D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152861" cy="8090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73" name="TextBox 47">
              <a:extLst>
                <a:ext uri="{FF2B5EF4-FFF2-40B4-BE49-F238E27FC236}">
                  <a16:creationId xmlns:a16="http://schemas.microsoft.com/office/drawing/2014/main" id="{63B1FE08-E0EB-5198-2359-2051391C239F}"/>
                </a:ext>
              </a:extLst>
            </p:cNvPr>
            <p:cNvSpPr txBox="1"/>
            <p:nvPr/>
          </p:nvSpPr>
          <p:spPr>
            <a:xfrm>
              <a:off x="550549" y="397509"/>
              <a:ext cx="3412259" cy="327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en-US" altLang="ko-KR" sz="1599">
                  <a:solidFill>
                    <a:srgbClr val="5271FF"/>
                  </a:solidFill>
                  <a:latin typeface="Arita Dotum Bold"/>
                  <a:ea typeface="Arita Dotum Bold"/>
                </a:rPr>
                <a:t>5</a:t>
              </a:r>
              <a:r>
                <a:rPr lang="ko-KR" altLang="en-US" sz="1599">
                  <a:solidFill>
                    <a:srgbClr val="5271FF"/>
                  </a:solidFill>
                  <a:latin typeface="Arita Dotum Bold"/>
                  <a:ea typeface="Arita Dotum Bold"/>
                </a:rPr>
                <a:t>월</a:t>
              </a:r>
              <a:endParaRPr lang="en-US" sz="1599">
                <a:solidFill>
                  <a:srgbClr val="5271FF"/>
                </a:solidFill>
                <a:latin typeface="Arita Dotum Bold"/>
                <a:ea typeface="Arita Dotum Bold"/>
              </a:endParaRPr>
            </a:p>
          </p:txBody>
        </p:sp>
      </p:grpSp>
      <p:grpSp>
        <p:nvGrpSpPr>
          <p:cNvPr id="79" name="Group 51">
            <a:extLst>
              <a:ext uri="{FF2B5EF4-FFF2-40B4-BE49-F238E27FC236}">
                <a16:creationId xmlns:a16="http://schemas.microsoft.com/office/drawing/2014/main" id="{55C8D550-D00E-6473-6A3A-2261BCDB4C14}"/>
              </a:ext>
            </a:extLst>
          </p:cNvPr>
          <p:cNvGrpSpPr/>
          <p:nvPr/>
        </p:nvGrpSpPr>
        <p:grpSpPr>
          <a:xfrm>
            <a:off x="13352508" y="5054501"/>
            <a:ext cx="4051784" cy="2642690"/>
            <a:chOff x="0" y="0"/>
            <a:chExt cx="5402378" cy="3523587"/>
          </a:xfrm>
        </p:grpSpPr>
        <p:grpSp>
          <p:nvGrpSpPr>
            <p:cNvPr id="80" name="Group 52">
              <a:extLst>
                <a:ext uri="{FF2B5EF4-FFF2-40B4-BE49-F238E27FC236}">
                  <a16:creationId xmlns:a16="http://schemas.microsoft.com/office/drawing/2014/main" id="{7EA75A44-02F7-5863-ACB9-8F838C07FE94}"/>
                </a:ext>
              </a:extLst>
            </p:cNvPr>
            <p:cNvGrpSpPr/>
            <p:nvPr/>
          </p:nvGrpSpPr>
          <p:grpSpPr>
            <a:xfrm>
              <a:off x="0" y="0"/>
              <a:ext cx="5402378" cy="3523587"/>
              <a:chOff x="0" y="0"/>
              <a:chExt cx="1152861" cy="751929"/>
            </a:xfrm>
          </p:grpSpPr>
          <p:sp>
            <p:nvSpPr>
              <p:cNvPr id="85" name="Freeform 53">
                <a:extLst>
                  <a:ext uri="{FF2B5EF4-FFF2-40B4-BE49-F238E27FC236}">
                    <a16:creationId xmlns:a16="http://schemas.microsoft.com/office/drawing/2014/main" id="{FA7BFA9A-F61C-6EC5-38A7-0AA34B35BAC8}"/>
                  </a:ext>
                </a:extLst>
              </p:cNvPr>
              <p:cNvSpPr/>
              <p:nvPr/>
            </p:nvSpPr>
            <p:spPr>
              <a:xfrm>
                <a:off x="0" y="0"/>
                <a:ext cx="1152861" cy="751929"/>
              </a:xfrm>
              <a:custGeom>
                <a:avLst/>
                <a:gdLst/>
                <a:ahLst/>
                <a:cxnLst/>
                <a:rect l="l" t="t" r="r" b="b"/>
                <a:pathLst>
                  <a:path w="1152861" h="751929">
                    <a:moveTo>
                      <a:pt x="92710" y="0"/>
                    </a:moveTo>
                    <a:lnTo>
                      <a:pt x="1060151" y="0"/>
                    </a:lnTo>
                    <a:cubicBezTo>
                      <a:pt x="1111353" y="0"/>
                      <a:pt x="1152861" y="41508"/>
                      <a:pt x="1152861" y="92710"/>
                    </a:cubicBezTo>
                    <a:lnTo>
                      <a:pt x="1152861" y="659219"/>
                    </a:lnTo>
                    <a:cubicBezTo>
                      <a:pt x="1152861" y="683807"/>
                      <a:pt x="1143093" y="707389"/>
                      <a:pt x="1125707" y="724775"/>
                    </a:cubicBezTo>
                    <a:cubicBezTo>
                      <a:pt x="1108320" y="742162"/>
                      <a:pt x="1084739" y="751929"/>
                      <a:pt x="1060151" y="751929"/>
                    </a:cubicBezTo>
                    <a:lnTo>
                      <a:pt x="92710" y="751929"/>
                    </a:lnTo>
                    <a:cubicBezTo>
                      <a:pt x="41508" y="751929"/>
                      <a:pt x="0" y="710422"/>
                      <a:pt x="0" y="659219"/>
                    </a:cubicBezTo>
                    <a:lnTo>
                      <a:pt x="0" y="92710"/>
                    </a:lnTo>
                    <a:cubicBezTo>
                      <a:pt x="0" y="41508"/>
                      <a:pt x="41508" y="0"/>
                      <a:pt x="92710" y="0"/>
                    </a:cubicBezTo>
                    <a:close/>
                  </a:path>
                </a:pathLst>
              </a:custGeom>
              <a:solidFill>
                <a:srgbClr val="E9F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86" name="TextBox 54">
                <a:extLst>
                  <a:ext uri="{FF2B5EF4-FFF2-40B4-BE49-F238E27FC236}">
                    <a16:creationId xmlns:a16="http://schemas.microsoft.com/office/drawing/2014/main" id="{DDD77931-4C02-6F5F-74CF-03141F4485F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152861" cy="8090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81" name="TextBox 55">
              <a:extLst>
                <a:ext uri="{FF2B5EF4-FFF2-40B4-BE49-F238E27FC236}">
                  <a16:creationId xmlns:a16="http://schemas.microsoft.com/office/drawing/2014/main" id="{E1CCCC10-F077-E3E5-5056-3E364DF4FDC0}"/>
                </a:ext>
              </a:extLst>
            </p:cNvPr>
            <p:cNvSpPr txBox="1"/>
            <p:nvPr/>
          </p:nvSpPr>
          <p:spPr>
            <a:xfrm>
              <a:off x="550549" y="397509"/>
              <a:ext cx="3412259" cy="327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en-US" altLang="ko-KR" sz="1599">
                  <a:solidFill>
                    <a:srgbClr val="5271FF"/>
                  </a:solidFill>
                  <a:latin typeface="Arita Dotum Bold"/>
                  <a:ea typeface="Arita Dotum Bold"/>
                </a:rPr>
                <a:t>8</a:t>
              </a:r>
              <a:r>
                <a:rPr lang="ko-KR" altLang="en-US" sz="1599">
                  <a:solidFill>
                    <a:srgbClr val="5271FF"/>
                  </a:solidFill>
                  <a:latin typeface="Arita Dotum Bold"/>
                  <a:ea typeface="Arita Dotum Bold"/>
                </a:rPr>
                <a:t>월</a:t>
              </a:r>
              <a:endParaRPr lang="en-US" sz="1599">
                <a:solidFill>
                  <a:srgbClr val="5271FF"/>
                </a:solidFill>
                <a:latin typeface="Arita Dotum Bold"/>
                <a:ea typeface="Arita Dotum Bold"/>
              </a:endParaRPr>
            </a:p>
          </p:txBody>
        </p:sp>
      </p:grpSp>
      <p:sp>
        <p:nvSpPr>
          <p:cNvPr id="30" name="TextBox 9">
            <a:extLst>
              <a:ext uri="{FF2B5EF4-FFF2-40B4-BE49-F238E27FC236}">
                <a16:creationId xmlns:a16="http://schemas.microsoft.com/office/drawing/2014/main" id="{F3A63B92-8FDB-2846-F8FC-6405178C704E}"/>
              </a:ext>
            </a:extLst>
          </p:cNvPr>
          <p:cNvSpPr txBox="1"/>
          <p:nvPr/>
        </p:nvSpPr>
        <p:spPr>
          <a:xfrm>
            <a:off x="9406920" y="2891280"/>
            <a:ext cx="3528665" cy="1332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31"/>
              </a:lnSpc>
              <a:spcBef>
                <a:spcPct val="0"/>
              </a:spcBef>
            </a:pP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월간 목표</a:t>
            </a: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: 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프로젝트 개발 환경 설정</a:t>
            </a: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  <a:p>
            <a:pPr>
              <a:lnSpc>
                <a:spcPts val="2131"/>
              </a:lnSpc>
              <a:spcBef>
                <a:spcPct val="0"/>
              </a:spcBef>
            </a:pP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  <a:p>
            <a:pPr>
              <a:lnSpc>
                <a:spcPts val="2131"/>
              </a:lnSpc>
              <a:spcBef>
                <a:spcPct val="0"/>
              </a:spcBef>
            </a:pP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- 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개발 요구 사항 및 기능 명세화</a:t>
            </a: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  <a:p>
            <a:pPr>
              <a:lnSpc>
                <a:spcPts val="2131"/>
              </a:lnSpc>
              <a:spcBef>
                <a:spcPct val="0"/>
              </a:spcBef>
            </a:pP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- 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개발 환경 설정</a:t>
            </a: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  <a:p>
            <a:pPr>
              <a:lnSpc>
                <a:spcPts val="2131"/>
              </a:lnSpc>
              <a:spcBef>
                <a:spcPct val="0"/>
              </a:spcBef>
            </a:pP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- 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초기 프로토타입 개발</a:t>
            </a: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</p:txBody>
      </p:sp>
      <p:sp>
        <p:nvSpPr>
          <p:cNvPr id="92" name="TextBox 9">
            <a:extLst>
              <a:ext uri="{FF2B5EF4-FFF2-40B4-BE49-F238E27FC236}">
                <a16:creationId xmlns:a16="http://schemas.microsoft.com/office/drawing/2014/main" id="{8A5623B9-D453-45EF-81A0-CC12984B2AA6}"/>
              </a:ext>
            </a:extLst>
          </p:cNvPr>
          <p:cNvSpPr txBox="1"/>
          <p:nvPr/>
        </p:nvSpPr>
        <p:spPr>
          <a:xfrm>
            <a:off x="13676560" y="2891280"/>
            <a:ext cx="3369042" cy="160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31"/>
              </a:lnSpc>
              <a:spcBef>
                <a:spcPct val="0"/>
              </a:spcBef>
            </a:pP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월간 목표</a:t>
            </a: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: 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오디오 신호 처리 및 네트워크 통신 구현</a:t>
            </a: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  <a:p>
            <a:pPr marL="0" lvl="0" indent="0" algn="l">
              <a:lnSpc>
                <a:spcPts val="2131"/>
              </a:lnSpc>
              <a:spcBef>
                <a:spcPct val="0"/>
              </a:spcBef>
            </a:pP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  <a:p>
            <a:pPr marL="0" lvl="0" indent="0" algn="l">
              <a:lnSpc>
                <a:spcPts val="2131"/>
              </a:lnSpc>
              <a:spcBef>
                <a:spcPct val="0"/>
              </a:spcBef>
            </a:pP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- 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오디오 신호 처리 및 알고리즘 구현</a:t>
            </a:r>
          </a:p>
          <a:p>
            <a:pPr lvl="0" algn="l">
              <a:lnSpc>
                <a:spcPts val="2131"/>
              </a:lnSpc>
              <a:spcBef>
                <a:spcPct val="0"/>
              </a:spcBef>
            </a:pP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- 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네트워크 통신 구현</a:t>
            </a: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  <a:p>
            <a:pPr>
              <a:lnSpc>
                <a:spcPts val="2131"/>
              </a:lnSpc>
              <a:spcBef>
                <a:spcPct val="0"/>
              </a:spcBef>
            </a:pP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- 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구현 도중 버그 및 이슈 수정</a:t>
            </a:r>
          </a:p>
        </p:txBody>
      </p:sp>
      <p:sp>
        <p:nvSpPr>
          <p:cNvPr id="95" name="TextBox 9">
            <a:extLst>
              <a:ext uri="{FF2B5EF4-FFF2-40B4-BE49-F238E27FC236}">
                <a16:creationId xmlns:a16="http://schemas.microsoft.com/office/drawing/2014/main" id="{8021482E-295E-BB38-3F66-DA1ABBAD0DC0}"/>
              </a:ext>
            </a:extLst>
          </p:cNvPr>
          <p:cNvSpPr txBox="1"/>
          <p:nvPr/>
        </p:nvSpPr>
        <p:spPr>
          <a:xfrm>
            <a:off x="9486731" y="5684689"/>
            <a:ext cx="3369042" cy="160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31"/>
              </a:lnSpc>
              <a:spcBef>
                <a:spcPct val="0"/>
              </a:spcBef>
            </a:pP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월간 목표</a:t>
            </a: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: 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통합 테스트 및 소프트웨어 개발</a:t>
            </a: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  <a:p>
            <a:pPr>
              <a:lnSpc>
                <a:spcPts val="2131"/>
              </a:lnSpc>
              <a:spcBef>
                <a:spcPct val="0"/>
              </a:spcBef>
            </a:pP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  <a:p>
            <a:pPr>
              <a:lnSpc>
                <a:spcPts val="2131"/>
              </a:lnSpc>
              <a:spcBef>
                <a:spcPct val="0"/>
              </a:spcBef>
            </a:pP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-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 시스템 전체 통합 및 테스트</a:t>
            </a: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  <a:p>
            <a:pPr>
              <a:lnSpc>
                <a:spcPts val="2131"/>
              </a:lnSpc>
              <a:spcBef>
                <a:spcPct val="0"/>
              </a:spcBef>
            </a:pP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-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 사용하기 위한 소프트웨어 개발</a:t>
            </a:r>
          </a:p>
          <a:p>
            <a:pPr marL="0" lvl="0" indent="0" algn="l">
              <a:lnSpc>
                <a:spcPts val="2131"/>
              </a:lnSpc>
              <a:spcBef>
                <a:spcPct val="0"/>
              </a:spcBef>
            </a:pP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- 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소프트웨어 버그 및 이슈 수정</a:t>
            </a:r>
          </a:p>
        </p:txBody>
      </p:sp>
      <p:sp>
        <p:nvSpPr>
          <p:cNvPr id="96" name="TextBox 9">
            <a:extLst>
              <a:ext uri="{FF2B5EF4-FFF2-40B4-BE49-F238E27FC236}">
                <a16:creationId xmlns:a16="http://schemas.microsoft.com/office/drawing/2014/main" id="{2C76E547-0919-2431-F433-FE0A8E3AD579}"/>
              </a:ext>
            </a:extLst>
          </p:cNvPr>
          <p:cNvSpPr txBox="1"/>
          <p:nvPr/>
        </p:nvSpPr>
        <p:spPr>
          <a:xfrm>
            <a:off x="13699807" y="5684689"/>
            <a:ext cx="3369042" cy="1332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31"/>
              </a:lnSpc>
              <a:spcBef>
                <a:spcPct val="0"/>
              </a:spcBef>
            </a:pP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월간 목표</a:t>
            </a: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: 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추가 기능 개발 및 보완</a:t>
            </a: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  <a:p>
            <a:pPr lvl="0" algn="l">
              <a:lnSpc>
                <a:spcPts val="2131"/>
              </a:lnSpc>
              <a:spcBef>
                <a:spcPct val="0"/>
              </a:spcBef>
            </a:pP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  <a:p>
            <a:pPr>
              <a:lnSpc>
                <a:spcPts val="2131"/>
              </a:lnSpc>
              <a:spcBef>
                <a:spcPct val="0"/>
              </a:spcBef>
            </a:pP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-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 필요한 추가 기능 및 모듈 개발</a:t>
            </a: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  <a:p>
            <a:pPr>
              <a:lnSpc>
                <a:spcPts val="2131"/>
              </a:lnSpc>
              <a:spcBef>
                <a:spcPct val="0"/>
              </a:spcBef>
            </a:pP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-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 소프트웨어 버그 및 이슈 수정</a:t>
            </a: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  <a:p>
            <a:pPr>
              <a:lnSpc>
                <a:spcPts val="2131"/>
              </a:lnSpc>
              <a:spcBef>
                <a:spcPct val="0"/>
              </a:spcBef>
            </a:pP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-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 멘토링 피드백 정리 및 반영</a:t>
            </a: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</p:txBody>
      </p:sp>
      <p:sp>
        <p:nvSpPr>
          <p:cNvPr id="97" name="TextBox 9">
            <a:extLst>
              <a:ext uri="{FF2B5EF4-FFF2-40B4-BE49-F238E27FC236}">
                <a16:creationId xmlns:a16="http://schemas.microsoft.com/office/drawing/2014/main" id="{EDFF31FF-1E72-0FCD-4A92-DD122D31E168}"/>
              </a:ext>
            </a:extLst>
          </p:cNvPr>
          <p:cNvSpPr txBox="1"/>
          <p:nvPr/>
        </p:nvSpPr>
        <p:spPr>
          <a:xfrm>
            <a:off x="5288630" y="5684689"/>
            <a:ext cx="3369042" cy="160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31"/>
              </a:lnSpc>
              <a:spcBef>
                <a:spcPct val="0"/>
              </a:spcBef>
            </a:pP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월간 목표</a:t>
            </a: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: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 </a:t>
            </a:r>
            <a:r>
              <a:rPr lang="ko-KR" altLang="en-US" sz="1522" dirty="0" err="1">
                <a:solidFill>
                  <a:srgbClr val="0D0D50"/>
                </a:solidFill>
                <a:latin typeface="TDTD평고딕"/>
                <a:ea typeface="TDTD평고딕"/>
              </a:rPr>
              <a:t>에러율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 알고리즘 및 데이터 시각화 구현</a:t>
            </a: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  <a:p>
            <a:pPr marL="0" lvl="0" indent="0" algn="l">
              <a:lnSpc>
                <a:spcPts val="2131"/>
              </a:lnSpc>
              <a:spcBef>
                <a:spcPct val="0"/>
              </a:spcBef>
            </a:pP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  <a:p>
            <a:pPr lvl="0" algn="l">
              <a:lnSpc>
                <a:spcPts val="2131"/>
              </a:lnSpc>
              <a:spcBef>
                <a:spcPct val="0"/>
              </a:spcBef>
            </a:pP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-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 </a:t>
            </a:r>
            <a:r>
              <a:rPr lang="ko-KR" altLang="en-US" sz="1522" dirty="0" err="1">
                <a:solidFill>
                  <a:srgbClr val="0D0D50"/>
                </a:solidFill>
                <a:latin typeface="TDTD평고딕"/>
                <a:ea typeface="TDTD평고딕"/>
              </a:rPr>
              <a:t>에러율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 알고리즘 구현</a:t>
            </a: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  <a:p>
            <a:pPr>
              <a:lnSpc>
                <a:spcPts val="2131"/>
              </a:lnSpc>
              <a:spcBef>
                <a:spcPct val="0"/>
              </a:spcBef>
            </a:pP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-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 데이터 분석 및 시각화 기능 개발</a:t>
            </a:r>
          </a:p>
          <a:p>
            <a:pPr marL="0" lvl="0" indent="0" algn="l">
              <a:lnSpc>
                <a:spcPts val="2131"/>
              </a:lnSpc>
              <a:spcBef>
                <a:spcPct val="0"/>
              </a:spcBef>
            </a:pP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- 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구현 도중 버그 및 이슈 수정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7268800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- 1</a:t>
            </a:r>
            <a:r>
              <a:rPr lang="en-US" altLang="ko-KR" sz="1400" spc="266" dirty="0">
                <a:solidFill>
                  <a:srgbClr val="12127D"/>
                </a:solidFill>
                <a:latin typeface="Montserrat Classic"/>
              </a:rPr>
              <a:t>3</a:t>
            </a: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 -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u="none" strike="noStrike" dirty="0">
                <a:solidFill>
                  <a:srgbClr val="FFFFFF"/>
                </a:solidFill>
                <a:ea typeface="TDTD평고딕"/>
              </a:rPr>
              <a:t>문헌 조사 요약</a:t>
            </a:r>
            <a:endParaRPr lang="en-US" sz="1800" u="none" strike="noStrike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FFFFFF"/>
                </a:solidFill>
                <a:ea typeface="TDTD평고딕"/>
              </a:rPr>
              <a:t>문제 정의</a:t>
            </a:r>
            <a:endParaRPr lang="en-US" sz="18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u="none" strike="noStrike" dirty="0">
                <a:solidFill>
                  <a:srgbClr val="FFFFFF"/>
                </a:solidFill>
                <a:ea typeface="TDTD평고딕"/>
              </a:rPr>
              <a:t>개발 요구 사항</a:t>
            </a:r>
            <a:endParaRPr lang="en-US" sz="1800" u="none" strike="noStrike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u="none" strike="noStrike">
                <a:solidFill>
                  <a:srgbClr val="FFFFFF"/>
                </a:solidFill>
                <a:ea typeface="TDTD평고딕"/>
              </a:rPr>
              <a:t>예상 결과물</a:t>
            </a:r>
            <a:endParaRPr lang="en-US" sz="1800" u="none" strike="noStrike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>
                <a:solidFill>
                  <a:srgbClr val="5371FF"/>
                </a:solidFill>
                <a:ea typeface="TDTD평고딕"/>
              </a:rPr>
              <a:t>향후 개발 계획</a:t>
            </a:r>
            <a:endParaRPr lang="en-US" sz="1800" u="none" strike="noStrike">
              <a:solidFill>
                <a:srgbClr val="5371FF"/>
              </a:solidFill>
              <a:ea typeface="TDTD평고딕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21985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altLang="ko-KR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altLang="ko-KR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altLang="ko-KR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032636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5400" dirty="0">
                <a:solidFill>
                  <a:srgbClr val="12127D"/>
                </a:solidFill>
                <a:ea typeface="TDTD평고딕"/>
              </a:rPr>
              <a:t>향후 개발 계획</a:t>
            </a:r>
            <a:endParaRPr lang="en-US" sz="5400" dirty="0">
              <a:solidFill>
                <a:srgbClr val="12127D"/>
              </a:solidFill>
              <a:ea typeface="TDTD평고딕"/>
            </a:endParaRPr>
          </a:p>
        </p:txBody>
      </p:sp>
      <p:grpSp>
        <p:nvGrpSpPr>
          <p:cNvPr id="33" name="Group 3">
            <a:extLst>
              <a:ext uri="{FF2B5EF4-FFF2-40B4-BE49-F238E27FC236}">
                <a16:creationId xmlns:a16="http://schemas.microsoft.com/office/drawing/2014/main" id="{32AEB1EE-83F9-6AF4-79B7-AAACC4052D4D}"/>
              </a:ext>
            </a:extLst>
          </p:cNvPr>
          <p:cNvGrpSpPr/>
          <p:nvPr/>
        </p:nvGrpSpPr>
        <p:grpSpPr>
          <a:xfrm>
            <a:off x="4938218" y="2256539"/>
            <a:ext cx="4051784" cy="2642690"/>
            <a:chOff x="0" y="0"/>
            <a:chExt cx="5402378" cy="3523587"/>
          </a:xfrm>
        </p:grpSpPr>
        <p:grpSp>
          <p:nvGrpSpPr>
            <p:cNvPr id="34" name="Group 4">
              <a:extLst>
                <a:ext uri="{FF2B5EF4-FFF2-40B4-BE49-F238E27FC236}">
                  <a16:creationId xmlns:a16="http://schemas.microsoft.com/office/drawing/2014/main" id="{344E46F3-9219-DFDE-F16F-A9E3F74A7DBD}"/>
                </a:ext>
              </a:extLst>
            </p:cNvPr>
            <p:cNvGrpSpPr/>
            <p:nvPr/>
          </p:nvGrpSpPr>
          <p:grpSpPr>
            <a:xfrm>
              <a:off x="0" y="0"/>
              <a:ext cx="5402378" cy="3523587"/>
              <a:chOff x="0" y="0"/>
              <a:chExt cx="1152861" cy="751929"/>
            </a:xfrm>
          </p:grpSpPr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90E31EC2-0017-E5D8-7384-43B7778B5AAC}"/>
                  </a:ext>
                </a:extLst>
              </p:cNvPr>
              <p:cNvSpPr/>
              <p:nvPr/>
            </p:nvSpPr>
            <p:spPr>
              <a:xfrm>
                <a:off x="0" y="0"/>
                <a:ext cx="1152861" cy="751929"/>
              </a:xfrm>
              <a:custGeom>
                <a:avLst/>
                <a:gdLst/>
                <a:ahLst/>
                <a:cxnLst/>
                <a:rect l="l" t="t" r="r" b="b"/>
                <a:pathLst>
                  <a:path w="1152861" h="751929">
                    <a:moveTo>
                      <a:pt x="92710" y="0"/>
                    </a:moveTo>
                    <a:lnTo>
                      <a:pt x="1060151" y="0"/>
                    </a:lnTo>
                    <a:cubicBezTo>
                      <a:pt x="1111353" y="0"/>
                      <a:pt x="1152861" y="41508"/>
                      <a:pt x="1152861" y="92710"/>
                    </a:cubicBezTo>
                    <a:lnTo>
                      <a:pt x="1152861" y="659219"/>
                    </a:lnTo>
                    <a:cubicBezTo>
                      <a:pt x="1152861" y="683807"/>
                      <a:pt x="1143093" y="707389"/>
                      <a:pt x="1125707" y="724775"/>
                    </a:cubicBezTo>
                    <a:cubicBezTo>
                      <a:pt x="1108320" y="742162"/>
                      <a:pt x="1084739" y="751929"/>
                      <a:pt x="1060151" y="751929"/>
                    </a:cubicBezTo>
                    <a:lnTo>
                      <a:pt x="92710" y="751929"/>
                    </a:lnTo>
                    <a:cubicBezTo>
                      <a:pt x="41508" y="751929"/>
                      <a:pt x="0" y="710422"/>
                      <a:pt x="0" y="659219"/>
                    </a:cubicBezTo>
                    <a:lnTo>
                      <a:pt x="0" y="92710"/>
                    </a:lnTo>
                    <a:cubicBezTo>
                      <a:pt x="0" y="41508"/>
                      <a:pt x="41508" y="0"/>
                      <a:pt x="92710" y="0"/>
                    </a:cubicBezTo>
                    <a:close/>
                  </a:path>
                </a:pathLst>
              </a:custGeom>
              <a:solidFill>
                <a:srgbClr val="E9F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0" name="TextBox 6">
                <a:extLst>
                  <a:ext uri="{FF2B5EF4-FFF2-40B4-BE49-F238E27FC236}">
                    <a16:creationId xmlns:a16="http://schemas.microsoft.com/office/drawing/2014/main" id="{7B1A7E46-F0E8-DF2C-ABCA-C91CF3F3910F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152861" cy="8090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 dirty="0"/>
              </a:p>
            </p:txBody>
          </p:sp>
        </p:grp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3159F887-3501-CD49-52AD-768EF95CDE6B}"/>
                </a:ext>
              </a:extLst>
            </p:cNvPr>
            <p:cNvSpPr txBox="1"/>
            <p:nvPr/>
          </p:nvSpPr>
          <p:spPr>
            <a:xfrm>
              <a:off x="550549" y="397509"/>
              <a:ext cx="3412259" cy="327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en-US" altLang="ko-KR" sz="1599" dirty="0">
                  <a:solidFill>
                    <a:srgbClr val="5271FF"/>
                  </a:solidFill>
                  <a:latin typeface="Arita Dotum Bold"/>
                  <a:ea typeface="Arita Dotum Bold"/>
                </a:rPr>
                <a:t>9</a:t>
              </a:r>
              <a:r>
                <a:rPr lang="ko-KR" altLang="en-US" sz="1599" dirty="0">
                  <a:solidFill>
                    <a:srgbClr val="5271FF"/>
                  </a:solidFill>
                  <a:latin typeface="Arita Dotum Bold"/>
                  <a:ea typeface="Arita Dotum Bold"/>
                </a:rPr>
                <a:t>월</a:t>
              </a:r>
              <a:endParaRPr lang="en-US" sz="1599" dirty="0">
                <a:solidFill>
                  <a:srgbClr val="5271FF"/>
                </a:solidFill>
                <a:latin typeface="Arita Dotum Bold"/>
                <a:ea typeface="Arita Dotum Bold"/>
              </a:endParaRPr>
            </a:p>
          </p:txBody>
        </p:sp>
      </p:grpSp>
      <p:grpSp>
        <p:nvGrpSpPr>
          <p:cNvPr id="41" name="Group 11">
            <a:extLst>
              <a:ext uri="{FF2B5EF4-FFF2-40B4-BE49-F238E27FC236}">
                <a16:creationId xmlns:a16="http://schemas.microsoft.com/office/drawing/2014/main" id="{9E73158E-EC23-5B15-1D94-4187D546BFDC}"/>
              </a:ext>
            </a:extLst>
          </p:cNvPr>
          <p:cNvGrpSpPr/>
          <p:nvPr/>
        </p:nvGrpSpPr>
        <p:grpSpPr>
          <a:xfrm>
            <a:off x="4938218" y="5054501"/>
            <a:ext cx="4051784" cy="2642690"/>
            <a:chOff x="0" y="0"/>
            <a:chExt cx="5402378" cy="3523587"/>
          </a:xfrm>
        </p:grpSpPr>
        <p:grpSp>
          <p:nvGrpSpPr>
            <p:cNvPr id="42" name="Group 12">
              <a:extLst>
                <a:ext uri="{FF2B5EF4-FFF2-40B4-BE49-F238E27FC236}">
                  <a16:creationId xmlns:a16="http://schemas.microsoft.com/office/drawing/2014/main" id="{594ACC29-AA11-3431-1ED1-029D52C4312A}"/>
                </a:ext>
              </a:extLst>
            </p:cNvPr>
            <p:cNvGrpSpPr/>
            <p:nvPr/>
          </p:nvGrpSpPr>
          <p:grpSpPr>
            <a:xfrm>
              <a:off x="0" y="0"/>
              <a:ext cx="5402378" cy="3523587"/>
              <a:chOff x="0" y="0"/>
              <a:chExt cx="1152861" cy="751929"/>
            </a:xfrm>
          </p:grpSpPr>
          <p:sp>
            <p:nvSpPr>
              <p:cNvPr id="47" name="Freeform 13">
                <a:extLst>
                  <a:ext uri="{FF2B5EF4-FFF2-40B4-BE49-F238E27FC236}">
                    <a16:creationId xmlns:a16="http://schemas.microsoft.com/office/drawing/2014/main" id="{13A971CE-CD0C-70F8-44C2-A99289C6AF1A}"/>
                  </a:ext>
                </a:extLst>
              </p:cNvPr>
              <p:cNvSpPr/>
              <p:nvPr/>
            </p:nvSpPr>
            <p:spPr>
              <a:xfrm>
                <a:off x="0" y="0"/>
                <a:ext cx="1152861" cy="751929"/>
              </a:xfrm>
              <a:custGeom>
                <a:avLst/>
                <a:gdLst/>
                <a:ahLst/>
                <a:cxnLst/>
                <a:rect l="l" t="t" r="r" b="b"/>
                <a:pathLst>
                  <a:path w="1152861" h="751929">
                    <a:moveTo>
                      <a:pt x="92710" y="0"/>
                    </a:moveTo>
                    <a:lnTo>
                      <a:pt x="1060151" y="0"/>
                    </a:lnTo>
                    <a:cubicBezTo>
                      <a:pt x="1111353" y="0"/>
                      <a:pt x="1152861" y="41508"/>
                      <a:pt x="1152861" y="92710"/>
                    </a:cubicBezTo>
                    <a:lnTo>
                      <a:pt x="1152861" y="659219"/>
                    </a:lnTo>
                    <a:cubicBezTo>
                      <a:pt x="1152861" y="683807"/>
                      <a:pt x="1143093" y="707389"/>
                      <a:pt x="1125707" y="724775"/>
                    </a:cubicBezTo>
                    <a:cubicBezTo>
                      <a:pt x="1108320" y="742162"/>
                      <a:pt x="1084739" y="751929"/>
                      <a:pt x="1060151" y="751929"/>
                    </a:cubicBezTo>
                    <a:lnTo>
                      <a:pt x="92710" y="751929"/>
                    </a:lnTo>
                    <a:cubicBezTo>
                      <a:pt x="41508" y="751929"/>
                      <a:pt x="0" y="710422"/>
                      <a:pt x="0" y="659219"/>
                    </a:cubicBezTo>
                    <a:lnTo>
                      <a:pt x="0" y="92710"/>
                    </a:lnTo>
                    <a:cubicBezTo>
                      <a:pt x="0" y="41508"/>
                      <a:pt x="41508" y="0"/>
                      <a:pt x="92710" y="0"/>
                    </a:cubicBezTo>
                    <a:close/>
                  </a:path>
                </a:pathLst>
              </a:custGeom>
              <a:solidFill>
                <a:srgbClr val="E9F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8" name="TextBox 14">
                <a:extLst>
                  <a:ext uri="{FF2B5EF4-FFF2-40B4-BE49-F238E27FC236}">
                    <a16:creationId xmlns:a16="http://schemas.microsoft.com/office/drawing/2014/main" id="{BFE36E62-1BE0-4D9E-2A40-A787B5A9B6C0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152861" cy="8090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 dirty="0"/>
              </a:p>
            </p:txBody>
          </p:sp>
        </p:grpSp>
        <p:sp>
          <p:nvSpPr>
            <p:cNvPr id="43" name="TextBox 15">
              <a:extLst>
                <a:ext uri="{FF2B5EF4-FFF2-40B4-BE49-F238E27FC236}">
                  <a16:creationId xmlns:a16="http://schemas.microsoft.com/office/drawing/2014/main" id="{76A10E38-DFEA-1F29-E234-CF80EF47D9F0}"/>
                </a:ext>
              </a:extLst>
            </p:cNvPr>
            <p:cNvSpPr txBox="1"/>
            <p:nvPr/>
          </p:nvSpPr>
          <p:spPr>
            <a:xfrm>
              <a:off x="550549" y="397509"/>
              <a:ext cx="3412259" cy="327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en-US" altLang="ko-KR" sz="1599" dirty="0">
                  <a:solidFill>
                    <a:srgbClr val="5271FF"/>
                  </a:solidFill>
                  <a:latin typeface="Arita Dotum Bold"/>
                  <a:ea typeface="Arita Dotum Bold"/>
                </a:rPr>
                <a:t>12</a:t>
              </a:r>
              <a:r>
                <a:rPr lang="ko-KR" altLang="en-US" sz="1599" dirty="0">
                  <a:solidFill>
                    <a:srgbClr val="5271FF"/>
                  </a:solidFill>
                  <a:latin typeface="Arita Dotum Bold"/>
                  <a:ea typeface="Arita Dotum Bold"/>
                </a:rPr>
                <a:t>월</a:t>
              </a:r>
              <a:endParaRPr lang="en-US" sz="1599" dirty="0">
                <a:solidFill>
                  <a:srgbClr val="5271FF"/>
                </a:solidFill>
                <a:latin typeface="Arita Dotum Bold"/>
                <a:ea typeface="Arita Dotum Bold"/>
              </a:endParaRPr>
            </a:p>
          </p:txBody>
        </p:sp>
      </p:grpSp>
      <p:grpSp>
        <p:nvGrpSpPr>
          <p:cNvPr id="49" name="Group 19">
            <a:extLst>
              <a:ext uri="{FF2B5EF4-FFF2-40B4-BE49-F238E27FC236}">
                <a16:creationId xmlns:a16="http://schemas.microsoft.com/office/drawing/2014/main" id="{D19EC09C-675E-7F61-E204-24EB6B0C9681}"/>
              </a:ext>
            </a:extLst>
          </p:cNvPr>
          <p:cNvGrpSpPr/>
          <p:nvPr/>
        </p:nvGrpSpPr>
        <p:grpSpPr>
          <a:xfrm>
            <a:off x="9145363" y="2256539"/>
            <a:ext cx="4051784" cy="2642690"/>
            <a:chOff x="0" y="0"/>
            <a:chExt cx="5402378" cy="3523587"/>
          </a:xfrm>
        </p:grpSpPr>
        <p:grpSp>
          <p:nvGrpSpPr>
            <p:cNvPr id="50" name="Group 20">
              <a:extLst>
                <a:ext uri="{FF2B5EF4-FFF2-40B4-BE49-F238E27FC236}">
                  <a16:creationId xmlns:a16="http://schemas.microsoft.com/office/drawing/2014/main" id="{5F62E739-CC10-2A39-6948-BB8A7E10BE19}"/>
                </a:ext>
              </a:extLst>
            </p:cNvPr>
            <p:cNvGrpSpPr/>
            <p:nvPr/>
          </p:nvGrpSpPr>
          <p:grpSpPr>
            <a:xfrm>
              <a:off x="0" y="0"/>
              <a:ext cx="5402378" cy="3523587"/>
              <a:chOff x="0" y="0"/>
              <a:chExt cx="1152861" cy="751929"/>
            </a:xfrm>
          </p:grpSpPr>
          <p:sp>
            <p:nvSpPr>
              <p:cNvPr id="55" name="Freeform 21">
                <a:extLst>
                  <a:ext uri="{FF2B5EF4-FFF2-40B4-BE49-F238E27FC236}">
                    <a16:creationId xmlns:a16="http://schemas.microsoft.com/office/drawing/2014/main" id="{E1039FB8-FE26-EAB7-E698-A611EE0FF37D}"/>
                  </a:ext>
                </a:extLst>
              </p:cNvPr>
              <p:cNvSpPr/>
              <p:nvPr/>
            </p:nvSpPr>
            <p:spPr>
              <a:xfrm>
                <a:off x="0" y="0"/>
                <a:ext cx="1152861" cy="751929"/>
              </a:xfrm>
              <a:custGeom>
                <a:avLst/>
                <a:gdLst/>
                <a:ahLst/>
                <a:cxnLst/>
                <a:rect l="l" t="t" r="r" b="b"/>
                <a:pathLst>
                  <a:path w="1152861" h="751929">
                    <a:moveTo>
                      <a:pt x="92710" y="0"/>
                    </a:moveTo>
                    <a:lnTo>
                      <a:pt x="1060151" y="0"/>
                    </a:lnTo>
                    <a:cubicBezTo>
                      <a:pt x="1111353" y="0"/>
                      <a:pt x="1152861" y="41508"/>
                      <a:pt x="1152861" y="92710"/>
                    </a:cubicBezTo>
                    <a:lnTo>
                      <a:pt x="1152861" y="659219"/>
                    </a:lnTo>
                    <a:cubicBezTo>
                      <a:pt x="1152861" y="683807"/>
                      <a:pt x="1143093" y="707389"/>
                      <a:pt x="1125707" y="724775"/>
                    </a:cubicBezTo>
                    <a:cubicBezTo>
                      <a:pt x="1108320" y="742162"/>
                      <a:pt x="1084739" y="751929"/>
                      <a:pt x="1060151" y="751929"/>
                    </a:cubicBezTo>
                    <a:lnTo>
                      <a:pt x="92710" y="751929"/>
                    </a:lnTo>
                    <a:cubicBezTo>
                      <a:pt x="41508" y="751929"/>
                      <a:pt x="0" y="710422"/>
                      <a:pt x="0" y="659219"/>
                    </a:cubicBezTo>
                    <a:lnTo>
                      <a:pt x="0" y="92710"/>
                    </a:lnTo>
                    <a:cubicBezTo>
                      <a:pt x="0" y="41508"/>
                      <a:pt x="41508" y="0"/>
                      <a:pt x="92710" y="0"/>
                    </a:cubicBezTo>
                    <a:close/>
                  </a:path>
                </a:pathLst>
              </a:custGeom>
              <a:solidFill>
                <a:srgbClr val="E9F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6" name="TextBox 22">
                <a:extLst>
                  <a:ext uri="{FF2B5EF4-FFF2-40B4-BE49-F238E27FC236}">
                    <a16:creationId xmlns:a16="http://schemas.microsoft.com/office/drawing/2014/main" id="{9EB6A8A4-B0FC-1A98-12B2-2664AA42EC1C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152861" cy="8090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 dirty="0"/>
              </a:p>
            </p:txBody>
          </p:sp>
        </p:grpSp>
        <p:sp>
          <p:nvSpPr>
            <p:cNvPr id="51" name="TextBox 23">
              <a:extLst>
                <a:ext uri="{FF2B5EF4-FFF2-40B4-BE49-F238E27FC236}">
                  <a16:creationId xmlns:a16="http://schemas.microsoft.com/office/drawing/2014/main" id="{43C73229-9644-2A5D-EF6E-E975A998A917}"/>
                </a:ext>
              </a:extLst>
            </p:cNvPr>
            <p:cNvSpPr txBox="1"/>
            <p:nvPr/>
          </p:nvSpPr>
          <p:spPr>
            <a:xfrm>
              <a:off x="550549" y="397509"/>
              <a:ext cx="3412259" cy="327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en-US" altLang="ko-KR" sz="1599" dirty="0">
                  <a:solidFill>
                    <a:srgbClr val="5271FF"/>
                  </a:solidFill>
                  <a:latin typeface="Arita Dotum Bold"/>
                  <a:ea typeface="Arita Dotum Bold"/>
                </a:rPr>
                <a:t>10</a:t>
              </a:r>
              <a:r>
                <a:rPr lang="ko-KR" altLang="en-US" sz="1599" dirty="0">
                  <a:solidFill>
                    <a:srgbClr val="5271FF"/>
                  </a:solidFill>
                  <a:latin typeface="Arita Dotum Bold"/>
                  <a:ea typeface="Arita Dotum Bold"/>
                </a:rPr>
                <a:t>월</a:t>
              </a:r>
              <a:endParaRPr lang="en-US" sz="1599" dirty="0">
                <a:solidFill>
                  <a:srgbClr val="5271FF"/>
                </a:solidFill>
                <a:latin typeface="Arita Dotum Bold"/>
                <a:ea typeface="Arita Dotum Bold"/>
              </a:endParaRPr>
            </a:p>
          </p:txBody>
        </p:sp>
      </p:grpSp>
      <p:grpSp>
        <p:nvGrpSpPr>
          <p:cNvPr id="65" name="Group 35">
            <a:extLst>
              <a:ext uri="{FF2B5EF4-FFF2-40B4-BE49-F238E27FC236}">
                <a16:creationId xmlns:a16="http://schemas.microsoft.com/office/drawing/2014/main" id="{84053953-9632-C011-002D-8841BDD9E8EF}"/>
              </a:ext>
            </a:extLst>
          </p:cNvPr>
          <p:cNvGrpSpPr/>
          <p:nvPr/>
        </p:nvGrpSpPr>
        <p:grpSpPr>
          <a:xfrm>
            <a:off x="11240486" y="8229444"/>
            <a:ext cx="218297" cy="218297"/>
            <a:chOff x="0" y="0"/>
            <a:chExt cx="812800" cy="812800"/>
          </a:xfrm>
        </p:grpSpPr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F1EF5BB1-E612-BA3B-9AF1-28E1F2985A3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11CA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67" name="TextBox 37">
              <a:extLst>
                <a:ext uri="{FF2B5EF4-FFF2-40B4-BE49-F238E27FC236}">
                  <a16:creationId xmlns:a16="http://schemas.microsoft.com/office/drawing/2014/main" id="{F92BD5A9-4E74-0D9E-C83A-BC1064D50A58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68" name="Group 38">
            <a:extLst>
              <a:ext uri="{FF2B5EF4-FFF2-40B4-BE49-F238E27FC236}">
                <a16:creationId xmlns:a16="http://schemas.microsoft.com/office/drawing/2014/main" id="{AA409CC4-6991-467A-6669-91F1A1A231AC}"/>
              </a:ext>
            </a:extLst>
          </p:cNvPr>
          <p:cNvGrpSpPr/>
          <p:nvPr/>
        </p:nvGrpSpPr>
        <p:grpSpPr>
          <a:xfrm>
            <a:off x="10890022" y="8229444"/>
            <a:ext cx="218297" cy="218297"/>
            <a:chOff x="0" y="0"/>
            <a:chExt cx="812800" cy="812800"/>
          </a:xfrm>
        </p:grpSpPr>
        <p:sp>
          <p:nvSpPr>
            <p:cNvPr id="69" name="Freeform 39">
              <a:extLst>
                <a:ext uri="{FF2B5EF4-FFF2-40B4-BE49-F238E27FC236}">
                  <a16:creationId xmlns:a16="http://schemas.microsoft.com/office/drawing/2014/main" id="{757BCE8D-2C86-38BC-320A-88F771A83FB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D4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70" name="TextBox 40">
              <a:extLst>
                <a:ext uri="{FF2B5EF4-FFF2-40B4-BE49-F238E27FC236}">
                  <a16:creationId xmlns:a16="http://schemas.microsoft.com/office/drawing/2014/main" id="{81E74A6C-1893-9F32-3FA5-EB97A5A68CA4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71" name="Group 43">
            <a:extLst>
              <a:ext uri="{FF2B5EF4-FFF2-40B4-BE49-F238E27FC236}">
                <a16:creationId xmlns:a16="http://schemas.microsoft.com/office/drawing/2014/main" id="{5F76726D-B704-C1CA-44BC-13823DD42C86}"/>
              </a:ext>
            </a:extLst>
          </p:cNvPr>
          <p:cNvGrpSpPr/>
          <p:nvPr/>
        </p:nvGrpSpPr>
        <p:grpSpPr>
          <a:xfrm>
            <a:off x="13352508" y="2256539"/>
            <a:ext cx="4051784" cy="2642690"/>
            <a:chOff x="0" y="0"/>
            <a:chExt cx="5402378" cy="3523587"/>
          </a:xfrm>
        </p:grpSpPr>
        <p:grpSp>
          <p:nvGrpSpPr>
            <p:cNvPr id="72" name="Group 44">
              <a:extLst>
                <a:ext uri="{FF2B5EF4-FFF2-40B4-BE49-F238E27FC236}">
                  <a16:creationId xmlns:a16="http://schemas.microsoft.com/office/drawing/2014/main" id="{1A01580A-B589-4972-8142-FDD79CA112A3}"/>
                </a:ext>
              </a:extLst>
            </p:cNvPr>
            <p:cNvGrpSpPr/>
            <p:nvPr/>
          </p:nvGrpSpPr>
          <p:grpSpPr>
            <a:xfrm>
              <a:off x="0" y="0"/>
              <a:ext cx="5402378" cy="3523587"/>
              <a:chOff x="0" y="0"/>
              <a:chExt cx="1152861" cy="751929"/>
            </a:xfrm>
          </p:grpSpPr>
          <p:sp>
            <p:nvSpPr>
              <p:cNvPr id="77" name="Freeform 45">
                <a:extLst>
                  <a:ext uri="{FF2B5EF4-FFF2-40B4-BE49-F238E27FC236}">
                    <a16:creationId xmlns:a16="http://schemas.microsoft.com/office/drawing/2014/main" id="{421C3020-C6CE-58A9-FC62-9491FD01D811}"/>
                  </a:ext>
                </a:extLst>
              </p:cNvPr>
              <p:cNvSpPr/>
              <p:nvPr/>
            </p:nvSpPr>
            <p:spPr>
              <a:xfrm>
                <a:off x="0" y="0"/>
                <a:ext cx="1152861" cy="751929"/>
              </a:xfrm>
              <a:custGeom>
                <a:avLst/>
                <a:gdLst/>
                <a:ahLst/>
                <a:cxnLst/>
                <a:rect l="l" t="t" r="r" b="b"/>
                <a:pathLst>
                  <a:path w="1152861" h="751929">
                    <a:moveTo>
                      <a:pt x="92710" y="0"/>
                    </a:moveTo>
                    <a:lnTo>
                      <a:pt x="1060151" y="0"/>
                    </a:lnTo>
                    <a:cubicBezTo>
                      <a:pt x="1111353" y="0"/>
                      <a:pt x="1152861" y="41508"/>
                      <a:pt x="1152861" y="92710"/>
                    </a:cubicBezTo>
                    <a:lnTo>
                      <a:pt x="1152861" y="659219"/>
                    </a:lnTo>
                    <a:cubicBezTo>
                      <a:pt x="1152861" y="683807"/>
                      <a:pt x="1143093" y="707389"/>
                      <a:pt x="1125707" y="724775"/>
                    </a:cubicBezTo>
                    <a:cubicBezTo>
                      <a:pt x="1108320" y="742162"/>
                      <a:pt x="1084739" y="751929"/>
                      <a:pt x="1060151" y="751929"/>
                    </a:cubicBezTo>
                    <a:lnTo>
                      <a:pt x="92710" y="751929"/>
                    </a:lnTo>
                    <a:cubicBezTo>
                      <a:pt x="41508" y="751929"/>
                      <a:pt x="0" y="710422"/>
                      <a:pt x="0" y="659219"/>
                    </a:cubicBezTo>
                    <a:lnTo>
                      <a:pt x="0" y="92710"/>
                    </a:lnTo>
                    <a:cubicBezTo>
                      <a:pt x="0" y="41508"/>
                      <a:pt x="41508" y="0"/>
                      <a:pt x="92710" y="0"/>
                    </a:cubicBezTo>
                    <a:close/>
                  </a:path>
                </a:pathLst>
              </a:custGeom>
              <a:solidFill>
                <a:srgbClr val="E9F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78" name="TextBox 46">
                <a:extLst>
                  <a:ext uri="{FF2B5EF4-FFF2-40B4-BE49-F238E27FC236}">
                    <a16:creationId xmlns:a16="http://schemas.microsoft.com/office/drawing/2014/main" id="{3B9B47C1-8431-5969-578A-34C4AC5A535D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152861" cy="8090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 dirty="0"/>
              </a:p>
            </p:txBody>
          </p:sp>
        </p:grpSp>
        <p:sp>
          <p:nvSpPr>
            <p:cNvPr id="73" name="TextBox 47">
              <a:extLst>
                <a:ext uri="{FF2B5EF4-FFF2-40B4-BE49-F238E27FC236}">
                  <a16:creationId xmlns:a16="http://schemas.microsoft.com/office/drawing/2014/main" id="{63B1FE08-E0EB-5198-2359-2051391C239F}"/>
                </a:ext>
              </a:extLst>
            </p:cNvPr>
            <p:cNvSpPr txBox="1"/>
            <p:nvPr/>
          </p:nvSpPr>
          <p:spPr>
            <a:xfrm>
              <a:off x="550549" y="397509"/>
              <a:ext cx="3412259" cy="327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en-US" altLang="ko-KR" sz="1599" dirty="0">
                  <a:solidFill>
                    <a:srgbClr val="5271FF"/>
                  </a:solidFill>
                  <a:latin typeface="Arita Dotum Bold"/>
                  <a:ea typeface="Arita Dotum Bold"/>
                </a:rPr>
                <a:t>11</a:t>
              </a:r>
              <a:r>
                <a:rPr lang="ko-KR" altLang="en-US" sz="1599" dirty="0">
                  <a:solidFill>
                    <a:srgbClr val="5271FF"/>
                  </a:solidFill>
                  <a:latin typeface="Arita Dotum Bold"/>
                  <a:ea typeface="Arita Dotum Bold"/>
                </a:rPr>
                <a:t>월</a:t>
              </a:r>
              <a:endParaRPr lang="en-US" sz="1599" dirty="0">
                <a:solidFill>
                  <a:srgbClr val="5271FF"/>
                </a:solidFill>
                <a:latin typeface="Arita Dotum Bold"/>
                <a:ea typeface="Arita Dotum Bold"/>
              </a:endParaRPr>
            </a:p>
          </p:txBody>
        </p:sp>
      </p:grpSp>
      <p:sp>
        <p:nvSpPr>
          <p:cNvPr id="91" name="TextBox 9">
            <a:extLst>
              <a:ext uri="{FF2B5EF4-FFF2-40B4-BE49-F238E27FC236}">
                <a16:creationId xmlns:a16="http://schemas.microsoft.com/office/drawing/2014/main" id="{F0E0DCC1-BA9A-74A7-D583-1DBAE5DCFEA7}"/>
              </a:ext>
            </a:extLst>
          </p:cNvPr>
          <p:cNvSpPr txBox="1"/>
          <p:nvPr/>
        </p:nvSpPr>
        <p:spPr>
          <a:xfrm>
            <a:off x="5270458" y="2857500"/>
            <a:ext cx="3231858" cy="1332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31"/>
              </a:lnSpc>
              <a:spcBef>
                <a:spcPct val="0"/>
              </a:spcBef>
            </a:pP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월간 목표</a:t>
            </a: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: 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추가 기능 개발 및 보완</a:t>
            </a: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  <a:p>
            <a:pPr lvl="0" algn="l">
              <a:lnSpc>
                <a:spcPts val="2131"/>
              </a:lnSpc>
              <a:spcBef>
                <a:spcPct val="0"/>
              </a:spcBef>
            </a:pP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  <a:p>
            <a:pPr>
              <a:lnSpc>
                <a:spcPts val="2131"/>
              </a:lnSpc>
              <a:spcBef>
                <a:spcPct val="0"/>
              </a:spcBef>
            </a:pP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-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 필요한 추가 기능 및 모듈 개발</a:t>
            </a: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  <a:p>
            <a:pPr>
              <a:lnSpc>
                <a:spcPts val="2131"/>
              </a:lnSpc>
              <a:spcBef>
                <a:spcPct val="0"/>
              </a:spcBef>
            </a:pP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-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 소프트웨어 버그 및 이슈 수정</a:t>
            </a: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  <a:p>
            <a:pPr>
              <a:lnSpc>
                <a:spcPts val="2131"/>
              </a:lnSpc>
              <a:spcBef>
                <a:spcPct val="0"/>
              </a:spcBef>
            </a:pP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-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 멘토링 피드백 정리 및 반영</a:t>
            </a: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</p:txBody>
      </p:sp>
      <p:sp>
        <p:nvSpPr>
          <p:cNvPr id="92" name="TextBox 9">
            <a:extLst>
              <a:ext uri="{FF2B5EF4-FFF2-40B4-BE49-F238E27FC236}">
                <a16:creationId xmlns:a16="http://schemas.microsoft.com/office/drawing/2014/main" id="{27E4BC41-F1A2-DEDA-4DE6-BD7C16351533}"/>
              </a:ext>
            </a:extLst>
          </p:cNvPr>
          <p:cNvSpPr txBox="1"/>
          <p:nvPr/>
        </p:nvSpPr>
        <p:spPr>
          <a:xfrm>
            <a:off x="9445554" y="2869117"/>
            <a:ext cx="3589864" cy="1332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31"/>
              </a:lnSpc>
              <a:spcBef>
                <a:spcPct val="0"/>
              </a:spcBef>
            </a:pP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월간 목표</a:t>
            </a: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: 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추가 기능 개발 및 보완</a:t>
            </a: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  <a:p>
            <a:pPr lvl="0" algn="l">
              <a:lnSpc>
                <a:spcPts val="2131"/>
              </a:lnSpc>
              <a:spcBef>
                <a:spcPct val="0"/>
              </a:spcBef>
            </a:pP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  <a:p>
            <a:pPr>
              <a:lnSpc>
                <a:spcPts val="2131"/>
              </a:lnSpc>
              <a:spcBef>
                <a:spcPct val="0"/>
              </a:spcBef>
            </a:pP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-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 필요한 추가 기능 및 모듈 개발</a:t>
            </a: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  <a:p>
            <a:pPr>
              <a:lnSpc>
                <a:spcPts val="2131"/>
              </a:lnSpc>
              <a:spcBef>
                <a:spcPct val="0"/>
              </a:spcBef>
            </a:pP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- 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소프트웨어 버그 및 이슈 수정</a:t>
            </a: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  <a:p>
            <a:pPr>
              <a:lnSpc>
                <a:spcPts val="2131"/>
              </a:lnSpc>
              <a:spcBef>
                <a:spcPct val="0"/>
              </a:spcBef>
            </a:pP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-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 멘토링 피드백 정리 및 반영</a:t>
            </a:r>
          </a:p>
        </p:txBody>
      </p:sp>
      <p:sp>
        <p:nvSpPr>
          <p:cNvPr id="93" name="TextBox 9">
            <a:extLst>
              <a:ext uri="{FF2B5EF4-FFF2-40B4-BE49-F238E27FC236}">
                <a16:creationId xmlns:a16="http://schemas.microsoft.com/office/drawing/2014/main" id="{67703AFB-B38D-A3C0-4FCF-4ED52464E58E}"/>
              </a:ext>
            </a:extLst>
          </p:cNvPr>
          <p:cNvSpPr txBox="1"/>
          <p:nvPr/>
        </p:nvSpPr>
        <p:spPr>
          <a:xfrm>
            <a:off x="13639800" y="2896684"/>
            <a:ext cx="3116550" cy="1871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31"/>
              </a:lnSpc>
              <a:spcBef>
                <a:spcPct val="0"/>
              </a:spcBef>
            </a:pP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월간 목표</a:t>
            </a: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: 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프로젝트 검토 및 최적화</a:t>
            </a: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  <a:p>
            <a:pPr marL="0" lvl="0" indent="0" algn="l">
              <a:lnSpc>
                <a:spcPts val="2131"/>
              </a:lnSpc>
              <a:spcBef>
                <a:spcPct val="0"/>
              </a:spcBef>
            </a:pP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  <a:p>
            <a:pPr lvl="0" algn="l">
              <a:lnSpc>
                <a:spcPts val="2131"/>
              </a:lnSpc>
              <a:spcBef>
                <a:spcPct val="0"/>
              </a:spcBef>
            </a:pP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-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 사용자 인터페이스 개선</a:t>
            </a: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  <a:p>
            <a:pPr>
              <a:lnSpc>
                <a:spcPts val="2131"/>
              </a:lnSpc>
              <a:spcBef>
                <a:spcPct val="0"/>
              </a:spcBef>
            </a:pP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- 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프로젝트 회고 및 개선점 도출</a:t>
            </a: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  <a:p>
            <a:pPr lvl="0" algn="l">
              <a:lnSpc>
                <a:spcPts val="2131"/>
              </a:lnSpc>
              <a:spcBef>
                <a:spcPct val="0"/>
              </a:spcBef>
            </a:pP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- 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프로젝트 최종 검토</a:t>
            </a: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  <a:p>
            <a:pPr>
              <a:lnSpc>
                <a:spcPts val="2131"/>
              </a:lnSpc>
              <a:spcBef>
                <a:spcPct val="0"/>
              </a:spcBef>
            </a:pP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-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 멘토링 피드백 정리 및 반영</a:t>
            </a:r>
          </a:p>
        </p:txBody>
      </p:sp>
      <p:sp>
        <p:nvSpPr>
          <p:cNvPr id="94" name="TextBox 9">
            <a:extLst>
              <a:ext uri="{FF2B5EF4-FFF2-40B4-BE49-F238E27FC236}">
                <a16:creationId xmlns:a16="http://schemas.microsoft.com/office/drawing/2014/main" id="{3DC987B3-062E-7755-610A-77AEC516470F}"/>
              </a:ext>
            </a:extLst>
          </p:cNvPr>
          <p:cNvSpPr txBox="1"/>
          <p:nvPr/>
        </p:nvSpPr>
        <p:spPr>
          <a:xfrm>
            <a:off x="5270458" y="5676900"/>
            <a:ext cx="3315511" cy="1332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31"/>
              </a:lnSpc>
              <a:spcBef>
                <a:spcPct val="0"/>
              </a:spcBef>
            </a:pP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월간 목표</a:t>
            </a: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: 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프로젝트 평가 및 마무리</a:t>
            </a:r>
            <a:endParaRPr lang="en-US" altLang="ko-KR" sz="1522" dirty="0">
              <a:solidFill>
                <a:srgbClr val="0D0D50"/>
              </a:solidFill>
              <a:latin typeface="TDTD평고딕"/>
              <a:ea typeface="TDTD평고딕"/>
            </a:endParaRPr>
          </a:p>
          <a:p>
            <a:pPr marL="0" lvl="0" indent="0" algn="l">
              <a:lnSpc>
                <a:spcPts val="2131"/>
              </a:lnSpc>
              <a:spcBef>
                <a:spcPct val="0"/>
              </a:spcBef>
            </a:pPr>
            <a:endParaRPr lang="ko-KR" altLang="en-US" sz="1522" dirty="0">
              <a:solidFill>
                <a:srgbClr val="0D0D50"/>
              </a:solidFill>
              <a:latin typeface="TDTD평고딕"/>
              <a:ea typeface="TDTD평고딕"/>
            </a:endParaRPr>
          </a:p>
          <a:p>
            <a:pPr marL="0" lvl="0" indent="0" algn="l">
              <a:lnSpc>
                <a:spcPts val="2131"/>
              </a:lnSpc>
              <a:spcBef>
                <a:spcPct val="0"/>
              </a:spcBef>
            </a:pP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- FAIRDAY 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최종</a:t>
            </a: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 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발표</a:t>
            </a:r>
          </a:p>
          <a:p>
            <a:pPr marL="0" lvl="0" indent="0" algn="l">
              <a:lnSpc>
                <a:spcPts val="2131"/>
              </a:lnSpc>
              <a:spcBef>
                <a:spcPct val="0"/>
              </a:spcBef>
            </a:pP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- 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프로젝트 팀원 간 평가</a:t>
            </a:r>
          </a:p>
          <a:p>
            <a:pPr marL="0" lvl="0" indent="0" algn="l">
              <a:lnSpc>
                <a:spcPts val="2131"/>
              </a:lnSpc>
              <a:spcBef>
                <a:spcPct val="0"/>
              </a:spcBef>
            </a:pPr>
            <a:r>
              <a:rPr lang="en-US" altLang="ko-KR" sz="1522" dirty="0">
                <a:solidFill>
                  <a:srgbClr val="0D0D50"/>
                </a:solidFill>
                <a:latin typeface="TDTD평고딕"/>
                <a:ea typeface="TDTD평고딕"/>
              </a:rPr>
              <a:t>- </a:t>
            </a:r>
            <a:r>
              <a:rPr lang="ko-KR" altLang="en-US" sz="1522" dirty="0">
                <a:solidFill>
                  <a:srgbClr val="0D0D50"/>
                </a:solidFill>
                <a:latin typeface="TDTD평고딕"/>
                <a:ea typeface="TDTD평고딕"/>
              </a:rPr>
              <a:t>프로젝트 관련 문서 정리</a:t>
            </a:r>
            <a:endParaRPr lang="en-US" sz="1522" dirty="0">
              <a:solidFill>
                <a:srgbClr val="0D0D50"/>
              </a:solidFill>
              <a:latin typeface="TDTD평고딕"/>
              <a:ea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3306935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2733204" y="4720667"/>
            <a:ext cx="1282159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5" name="Freeform 5"/>
          <p:cNvSpPr/>
          <p:nvPr/>
        </p:nvSpPr>
        <p:spPr>
          <a:xfrm>
            <a:off x="8616080" y="2184161"/>
            <a:ext cx="1055841" cy="693015"/>
          </a:xfrm>
          <a:custGeom>
            <a:avLst/>
            <a:gdLst/>
            <a:ahLst/>
            <a:cxnLst/>
            <a:rect l="l" t="t" r="r" b="b"/>
            <a:pathLst>
              <a:path w="1055841" h="693015">
                <a:moveTo>
                  <a:pt x="0" y="0"/>
                </a:moveTo>
                <a:lnTo>
                  <a:pt x="1055840" y="0"/>
                </a:lnTo>
                <a:lnTo>
                  <a:pt x="1055840" y="693015"/>
                </a:lnTo>
                <a:lnTo>
                  <a:pt x="0" y="693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6121702" y="3539591"/>
            <a:ext cx="604459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4400" dirty="0" err="1">
                <a:solidFill>
                  <a:srgbClr val="FFFFFF"/>
                </a:solidFill>
                <a:ea typeface="Arita Dotum Bold"/>
              </a:rPr>
              <a:t>경청해</a:t>
            </a:r>
            <a:r>
              <a:rPr lang="en-US" sz="4400" dirty="0">
                <a:solidFill>
                  <a:srgbClr val="FFFFFF"/>
                </a:solidFill>
                <a:ea typeface="Arita Dotum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ea typeface="Arita Dotum Bold"/>
              </a:rPr>
              <a:t>주셔서</a:t>
            </a:r>
            <a:r>
              <a:rPr lang="en-US" sz="4400" dirty="0">
                <a:solidFill>
                  <a:srgbClr val="FFFFFF"/>
                </a:solidFill>
                <a:ea typeface="Arita Dotum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ea typeface="Arita Dotum Bold"/>
              </a:rPr>
              <a:t>감사합니다</a:t>
            </a:r>
            <a:endParaRPr lang="en-US" sz="4400" dirty="0">
              <a:solidFill>
                <a:srgbClr val="FFFFFF"/>
              </a:solidFill>
              <a:ea typeface="Arita Dotum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121702" y="5704747"/>
            <a:ext cx="6044595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3200" spc="117" dirty="0">
                <a:solidFill>
                  <a:srgbClr val="FFFFFF"/>
                </a:solidFill>
                <a:latin typeface="Arita Dotum Bold"/>
              </a:rPr>
              <a:t>DECS</a:t>
            </a:r>
            <a:endParaRPr lang="en-US" sz="3600" u="none" strike="noStrike" spc="117" dirty="0">
              <a:solidFill>
                <a:srgbClr val="FFFFFF"/>
              </a:solidFill>
              <a:latin typeface="Arita Dotum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4761874" y="2378504"/>
            <a:ext cx="9893690" cy="42289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-6440487" y="1085499"/>
            <a:ext cx="8210778" cy="8210745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5271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ore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7128772" y="397198"/>
            <a:ext cx="9587348" cy="958734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271FF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H="1">
            <a:off x="5034750" y="4328102"/>
            <a:ext cx="4763" cy="3845077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620429" y="3826028"/>
            <a:ext cx="833407" cy="83340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618047" y="7917992"/>
            <a:ext cx="833407" cy="833407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620429" y="5190016"/>
            <a:ext cx="833407" cy="83340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620429" y="6554004"/>
            <a:ext cx="833407" cy="83340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753566" y="4060722"/>
            <a:ext cx="567133" cy="354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dirty="0">
                <a:solidFill>
                  <a:srgbClr val="FFFFFF"/>
                </a:solidFill>
                <a:latin typeface="Montserrat Classic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974251" y="5424709"/>
            <a:ext cx="567133" cy="354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dirty="0">
                <a:solidFill>
                  <a:srgbClr val="FFFFFF"/>
                </a:solidFill>
                <a:latin typeface="Montserrat Classic Bold"/>
              </a:rPr>
              <a:t>05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753566" y="5424709"/>
            <a:ext cx="567133" cy="354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>
                <a:solidFill>
                  <a:srgbClr val="FFFFFF"/>
                </a:solidFill>
                <a:latin typeface="Montserrat Classic Bold"/>
              </a:rPr>
              <a:t>02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753566" y="6788697"/>
            <a:ext cx="567133" cy="354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dirty="0">
                <a:solidFill>
                  <a:srgbClr val="FFFFFF"/>
                </a:solidFill>
                <a:latin typeface="Montserrat Classic Bold"/>
              </a:rPr>
              <a:t>03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180959" y="1518737"/>
            <a:ext cx="5682658" cy="466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ko-KR" altLang="en-US" sz="5400" dirty="0">
                <a:solidFill>
                  <a:srgbClr val="12127D"/>
                </a:solidFill>
                <a:ea typeface="TDTD평고딕"/>
              </a:rPr>
              <a:t>프로젝트 팀 개요</a:t>
            </a:r>
            <a:endParaRPr lang="en-US" sz="5400" dirty="0">
              <a:solidFill>
                <a:srgbClr val="12127D"/>
              </a:solidFill>
              <a:ea typeface="TDTD평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058CA9-0E87-AAB6-C408-1D3E3ECC41E6}"/>
              </a:ext>
            </a:extLst>
          </p:cNvPr>
          <p:cNvSpPr txBox="1"/>
          <p:nvPr/>
        </p:nvSpPr>
        <p:spPr>
          <a:xfrm>
            <a:off x="5180959" y="2692906"/>
            <a:ext cx="8839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0D0D50"/>
                </a:solidFill>
                <a:ea typeface="TDTD평고딕"/>
              </a:rPr>
              <a:t>팀명</a:t>
            </a:r>
            <a:r>
              <a:rPr lang="en-US" altLang="ko-KR" sz="2400" dirty="0">
                <a:solidFill>
                  <a:srgbClr val="0D0D50"/>
                </a:solidFill>
                <a:latin typeface="TDTD평고딕" panose="020B0600000101010101" charset="-127"/>
                <a:ea typeface="TDTD평고딕" panose="020B0600000101010101" charset="-127"/>
              </a:rPr>
              <a:t>:</a:t>
            </a:r>
            <a:r>
              <a:rPr lang="ko-KR" altLang="en-US" sz="2400" dirty="0">
                <a:solidFill>
                  <a:srgbClr val="0D0D50"/>
                </a:solidFill>
                <a:ea typeface="TDTD평고딕"/>
              </a:rPr>
              <a:t> </a:t>
            </a:r>
            <a:r>
              <a:rPr lang="en-US" altLang="ko-KR" sz="2400" dirty="0">
                <a:solidFill>
                  <a:srgbClr val="0D0D50"/>
                </a:solidFill>
                <a:latin typeface="Montserrat Classic" panose="020B0600000101010101" charset="0"/>
                <a:ea typeface="TDTD평고딕"/>
              </a:rPr>
              <a:t>DECS (Detects Error in Communication System)</a:t>
            </a:r>
            <a:endParaRPr kumimoji="1" lang="ko-Kore-KR" altLang="en-US" sz="2400" dirty="0">
              <a:latin typeface="Montserrat Classic" panose="020B0600000101010101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76D1F74-E3C1-EB7B-E79E-E369AE658B41}"/>
              </a:ext>
            </a:extLst>
          </p:cNvPr>
          <p:cNvGrpSpPr/>
          <p:nvPr/>
        </p:nvGrpSpPr>
        <p:grpSpPr>
          <a:xfrm>
            <a:off x="5715000" y="6648430"/>
            <a:ext cx="5421494" cy="500367"/>
            <a:chOff x="5449674" y="6663522"/>
            <a:chExt cx="5421494" cy="500367"/>
          </a:xfrm>
        </p:grpSpPr>
        <p:sp>
          <p:nvSpPr>
            <p:cNvPr id="33" name="TextBox 33"/>
            <p:cNvSpPr txBox="1"/>
            <p:nvPr/>
          </p:nvSpPr>
          <p:spPr>
            <a:xfrm>
              <a:off x="5449674" y="6748599"/>
              <a:ext cx="2401618" cy="4152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D0D50"/>
                  </a:solidFill>
                  <a:ea typeface="TDTD평고딕"/>
                </a:rPr>
                <a:t>박유진</a:t>
              </a:r>
              <a:endParaRPr lang="en-US" sz="2400" dirty="0">
                <a:solidFill>
                  <a:srgbClr val="0D0D50"/>
                </a:solidFill>
                <a:ea typeface="TDTD평고딕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47C29C-2675-C106-BF2B-845C6E2492E5}"/>
                </a:ext>
              </a:extLst>
            </p:cNvPr>
            <p:cNvSpPr txBox="1"/>
            <p:nvPr/>
          </p:nvSpPr>
          <p:spPr>
            <a:xfrm>
              <a:off x="6531580" y="6663522"/>
              <a:ext cx="4339588" cy="4818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0D0D50"/>
                  </a:solidFill>
                  <a:ea typeface="TDTD평고딕"/>
                </a:rPr>
                <a:t>오디오 신호 처리 및 알고리즘 개발 담당</a:t>
              </a:r>
              <a:endParaRPr lang="en-US" altLang="ko-Kore-KR" sz="1800" dirty="0">
                <a:solidFill>
                  <a:srgbClr val="0D0D50"/>
                </a:solidFill>
                <a:ea typeface="TDTD평고딕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83A461B-FD6A-20F6-BC91-9310E207900A}"/>
              </a:ext>
            </a:extLst>
          </p:cNvPr>
          <p:cNvGrpSpPr/>
          <p:nvPr/>
        </p:nvGrpSpPr>
        <p:grpSpPr>
          <a:xfrm>
            <a:off x="5715000" y="5286383"/>
            <a:ext cx="5421494" cy="495156"/>
            <a:chOff x="5438606" y="5298027"/>
            <a:chExt cx="5421494" cy="495156"/>
          </a:xfrm>
        </p:grpSpPr>
        <p:sp>
          <p:nvSpPr>
            <p:cNvPr id="30" name="TextBox 30"/>
            <p:cNvSpPr txBox="1"/>
            <p:nvPr/>
          </p:nvSpPr>
          <p:spPr>
            <a:xfrm>
              <a:off x="5438606" y="5377893"/>
              <a:ext cx="2401618" cy="4152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D0D50"/>
                  </a:solidFill>
                  <a:ea typeface="TDTD평고딕"/>
                </a:rPr>
                <a:t>강태원</a:t>
              </a:r>
              <a:endParaRPr lang="en-US" sz="2400" dirty="0">
                <a:solidFill>
                  <a:srgbClr val="0D0D50"/>
                </a:solidFill>
                <a:ea typeface="TDTD평고딕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769EBF9-8786-6D69-514A-02AC63F77331}"/>
                </a:ext>
              </a:extLst>
            </p:cNvPr>
            <p:cNvSpPr txBox="1"/>
            <p:nvPr/>
          </p:nvSpPr>
          <p:spPr>
            <a:xfrm>
              <a:off x="6520512" y="5298027"/>
              <a:ext cx="4339588" cy="4818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0D0D50"/>
                  </a:solidFill>
                  <a:ea typeface="TDTD평고딕"/>
                </a:rPr>
                <a:t>네트워크 통신 및 프로토콜 구현 담당</a:t>
              </a:r>
              <a:endParaRPr lang="en-US" altLang="ko-Kore-KR" sz="1800" dirty="0">
                <a:solidFill>
                  <a:srgbClr val="0D0D50"/>
                </a:solidFill>
                <a:ea typeface="TDTD평고딕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E82C243-CC96-9BC7-14B2-934F806EDAB8}"/>
              </a:ext>
            </a:extLst>
          </p:cNvPr>
          <p:cNvGrpSpPr/>
          <p:nvPr/>
        </p:nvGrpSpPr>
        <p:grpSpPr>
          <a:xfrm>
            <a:off x="5712984" y="8015689"/>
            <a:ext cx="5425527" cy="481863"/>
            <a:chOff x="5434573" y="8034009"/>
            <a:chExt cx="5425527" cy="481863"/>
          </a:xfrm>
        </p:grpSpPr>
        <p:sp>
          <p:nvSpPr>
            <p:cNvPr id="29" name="TextBox 29"/>
            <p:cNvSpPr txBox="1"/>
            <p:nvPr/>
          </p:nvSpPr>
          <p:spPr>
            <a:xfrm>
              <a:off x="5434573" y="8100582"/>
              <a:ext cx="2401618" cy="4152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D0D50"/>
                  </a:solidFill>
                  <a:ea typeface="TDTD평고딕"/>
                </a:rPr>
                <a:t>전민재</a:t>
              </a:r>
              <a:endParaRPr lang="en-US" sz="2400" dirty="0">
                <a:solidFill>
                  <a:srgbClr val="0D0D50"/>
                </a:solidFill>
                <a:ea typeface="TDTD평고딕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F244C2C-495B-48E9-58A3-049C04230931}"/>
                </a:ext>
              </a:extLst>
            </p:cNvPr>
            <p:cNvSpPr txBox="1"/>
            <p:nvPr/>
          </p:nvSpPr>
          <p:spPr>
            <a:xfrm>
              <a:off x="6520512" y="8034009"/>
              <a:ext cx="4339588" cy="4818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0D0D50"/>
                  </a:solidFill>
                  <a:ea typeface="TDTD평고딕"/>
                </a:rPr>
                <a:t>데이터 분석 및 </a:t>
              </a:r>
              <a:r>
                <a:rPr lang="ko-KR" altLang="en-US" sz="1800" dirty="0" err="1">
                  <a:solidFill>
                    <a:srgbClr val="0D0D50"/>
                  </a:solidFill>
                  <a:ea typeface="TDTD평고딕"/>
                </a:rPr>
                <a:t>에러율</a:t>
              </a:r>
              <a:r>
                <a:rPr lang="ko-KR" altLang="en-US" sz="1800" dirty="0">
                  <a:solidFill>
                    <a:srgbClr val="0D0D50"/>
                  </a:solidFill>
                  <a:ea typeface="TDTD평고딕"/>
                </a:rPr>
                <a:t> 관리 담당</a:t>
              </a:r>
              <a:endParaRPr lang="en-US" altLang="ko-Kore-KR" sz="1800" dirty="0">
                <a:solidFill>
                  <a:srgbClr val="0D0D50"/>
                </a:solidFill>
                <a:ea typeface="TDTD평고딕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0BD939C-54FA-A736-BA98-0F681091BA70}"/>
              </a:ext>
            </a:extLst>
          </p:cNvPr>
          <p:cNvGrpSpPr/>
          <p:nvPr/>
        </p:nvGrpSpPr>
        <p:grpSpPr>
          <a:xfrm>
            <a:off x="5715000" y="3937629"/>
            <a:ext cx="5421494" cy="481863"/>
            <a:chOff x="5438606" y="3955949"/>
            <a:chExt cx="5421494" cy="481863"/>
          </a:xfrm>
        </p:grpSpPr>
        <p:sp>
          <p:nvSpPr>
            <p:cNvPr id="27" name="TextBox 27"/>
            <p:cNvSpPr txBox="1"/>
            <p:nvPr/>
          </p:nvSpPr>
          <p:spPr>
            <a:xfrm>
              <a:off x="5438606" y="3999323"/>
              <a:ext cx="2401618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D0D50"/>
                  </a:solidFill>
                  <a:ea typeface="TDTD평고딕"/>
                </a:rPr>
                <a:t>정성윤</a:t>
              </a:r>
              <a:endParaRPr lang="en-US" altLang="ko-KR" sz="2400" dirty="0">
                <a:solidFill>
                  <a:srgbClr val="0D0D50"/>
                </a:solidFill>
                <a:ea typeface="TDTD평고딕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19FF30-40E7-3C95-F606-F40BD8C60375}"/>
                </a:ext>
              </a:extLst>
            </p:cNvPr>
            <p:cNvSpPr txBox="1"/>
            <p:nvPr/>
          </p:nvSpPr>
          <p:spPr>
            <a:xfrm>
              <a:off x="6520512" y="3955949"/>
              <a:ext cx="4339588" cy="4818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dirty="0" err="1">
                  <a:solidFill>
                    <a:srgbClr val="0D0D50"/>
                  </a:solidFill>
                  <a:ea typeface="TDTD평고딕"/>
                </a:rPr>
                <a:t>에러율</a:t>
              </a:r>
              <a:r>
                <a:rPr lang="ko-KR" altLang="en-US" dirty="0">
                  <a:solidFill>
                    <a:srgbClr val="0D0D50"/>
                  </a:solidFill>
                  <a:ea typeface="TDTD평고딕"/>
                </a:rPr>
                <a:t> 알고리즘 및 소프트웨어 개발</a:t>
              </a:r>
              <a:endParaRPr lang="en-US" altLang="ko-Kore-KR" dirty="0">
                <a:solidFill>
                  <a:srgbClr val="0D0D50"/>
                </a:solidFill>
                <a:ea typeface="TDTD평고딕"/>
              </a:endParaRPr>
            </a:p>
          </p:txBody>
        </p:sp>
      </p:grpSp>
      <p:sp>
        <p:nvSpPr>
          <p:cNvPr id="9" name="TextBox 32">
            <a:extLst>
              <a:ext uri="{FF2B5EF4-FFF2-40B4-BE49-F238E27FC236}">
                <a16:creationId xmlns:a16="http://schemas.microsoft.com/office/drawing/2014/main" id="{BD03F66B-D3EE-A1E2-D5F8-716BB0722F09}"/>
              </a:ext>
            </a:extLst>
          </p:cNvPr>
          <p:cNvSpPr txBox="1"/>
          <p:nvPr/>
        </p:nvSpPr>
        <p:spPr>
          <a:xfrm>
            <a:off x="4766867" y="8157447"/>
            <a:ext cx="567133" cy="354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dirty="0">
                <a:solidFill>
                  <a:srgbClr val="FFFFFF"/>
                </a:solidFill>
                <a:latin typeface="Montserrat Classic Bold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C6F42AE-CA28-B273-7C48-D8A77BFBFA5F}"/>
              </a:ext>
            </a:extLst>
          </p:cNvPr>
          <p:cNvSpPr/>
          <p:nvPr/>
        </p:nvSpPr>
        <p:spPr>
          <a:xfrm>
            <a:off x="4718638" y="6613789"/>
            <a:ext cx="6542670" cy="18557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ea typeface="TDTD평고딕"/>
              </a:rPr>
              <a:t>문헌 조사 요약</a:t>
            </a:r>
            <a:endParaRPr lang="en-US" sz="1800" dirty="0">
              <a:solidFill>
                <a:srgbClr val="FFFFFF"/>
              </a:solidFill>
              <a:ea typeface="TDTD평고딕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269834" y="2745255"/>
            <a:ext cx="173797" cy="173797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ea typeface="TDTD평고딕"/>
              </a:rPr>
              <a:t>개발 요구 사항</a:t>
            </a:r>
            <a:endParaRPr lang="en-US" sz="18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ea typeface="TDTD평고딕"/>
              </a:rPr>
              <a:t>예상 결과물</a:t>
            </a:r>
            <a:endParaRPr lang="en-US" sz="18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ea typeface="TDTD평고딕"/>
              </a:rPr>
              <a:t>향후 개발 계획</a:t>
            </a:r>
            <a:endParaRPr lang="en-US" sz="18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- 3 -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1985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085010" y="2247900"/>
            <a:ext cx="3809925" cy="3151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30000"/>
              </a:lnSpc>
              <a:spcBef>
                <a:spcPct val="0"/>
              </a:spcBef>
            </a:pPr>
            <a:r>
              <a:rPr lang="ko-KR" altLang="en-US" sz="3200" u="none" strike="noStrike" spc="-45" dirty="0">
                <a:solidFill>
                  <a:srgbClr val="12127D"/>
                </a:solidFill>
                <a:ea typeface="TDTD평고딕"/>
              </a:rPr>
              <a:t>오디오 신호 처리</a:t>
            </a:r>
            <a:endParaRPr lang="en-US" altLang="ko-KR" sz="3200" u="none" strike="noStrike" spc="-45" dirty="0">
              <a:solidFill>
                <a:srgbClr val="12127D"/>
              </a:solidFill>
              <a:ea typeface="TDTD평고딕"/>
            </a:endParaRPr>
          </a:p>
          <a:p>
            <a:pPr marL="0" lvl="0" indent="0" algn="ctr">
              <a:lnSpc>
                <a:spcPct val="130000"/>
              </a:lnSpc>
              <a:spcBef>
                <a:spcPct val="0"/>
              </a:spcBef>
            </a:pPr>
            <a:r>
              <a:rPr lang="ko-KR" altLang="en-US" sz="3200" spc="-45" dirty="0">
                <a:solidFill>
                  <a:srgbClr val="12127D"/>
                </a:solidFill>
                <a:ea typeface="TDTD평고딕"/>
              </a:rPr>
              <a:t>＋</a:t>
            </a:r>
            <a:endParaRPr lang="en-US" sz="3200" u="none" strike="noStrike" spc="-45" dirty="0">
              <a:solidFill>
                <a:srgbClr val="12127D"/>
              </a:solidFill>
              <a:ea typeface="TDTD평고딕"/>
            </a:endParaRPr>
          </a:p>
          <a:p>
            <a:pPr marL="0" lvl="0" indent="0" algn="ctr">
              <a:lnSpc>
                <a:spcPct val="130000"/>
              </a:lnSpc>
              <a:spcBef>
                <a:spcPct val="0"/>
              </a:spcBef>
            </a:pPr>
            <a:r>
              <a:rPr lang="ko-KR" altLang="en-US" sz="3200" spc="-45" dirty="0">
                <a:solidFill>
                  <a:srgbClr val="12127D"/>
                </a:solidFill>
                <a:ea typeface="TDTD평고딕"/>
              </a:rPr>
              <a:t>네트워크 통신 전송</a:t>
            </a:r>
            <a:endParaRPr lang="en-US" altLang="ko-KR" sz="3200" spc="-45" dirty="0">
              <a:solidFill>
                <a:srgbClr val="12127D"/>
              </a:solidFill>
              <a:ea typeface="TDTD평고딕"/>
            </a:endParaRPr>
          </a:p>
          <a:p>
            <a:pPr marL="0" lvl="0" indent="0" algn="ctr">
              <a:lnSpc>
                <a:spcPct val="130000"/>
              </a:lnSpc>
              <a:spcBef>
                <a:spcPct val="0"/>
              </a:spcBef>
            </a:pPr>
            <a:r>
              <a:rPr lang="ko-KR" altLang="en-US" sz="3200" spc="-45" dirty="0">
                <a:solidFill>
                  <a:srgbClr val="12127D"/>
                </a:solidFill>
                <a:ea typeface="TDTD평고딕"/>
              </a:rPr>
              <a:t>＋</a:t>
            </a:r>
            <a:endParaRPr lang="en-US" sz="3200" u="none" strike="noStrike" spc="-45" dirty="0">
              <a:solidFill>
                <a:srgbClr val="12127D"/>
              </a:solidFill>
              <a:ea typeface="TDTD평고딕"/>
            </a:endParaRPr>
          </a:p>
          <a:p>
            <a:pPr marL="0" lvl="0" indent="0" algn="ctr">
              <a:lnSpc>
                <a:spcPct val="130000"/>
              </a:lnSpc>
              <a:spcBef>
                <a:spcPct val="0"/>
              </a:spcBef>
            </a:pPr>
            <a:r>
              <a:rPr lang="ko-KR" altLang="en-US" sz="3200" spc="-45" dirty="0" err="1">
                <a:solidFill>
                  <a:srgbClr val="12127D"/>
                </a:solidFill>
                <a:ea typeface="TDTD평고딕"/>
              </a:rPr>
              <a:t>에러율</a:t>
            </a:r>
            <a:r>
              <a:rPr lang="ko-KR" altLang="en-US" sz="3200" spc="-45" dirty="0">
                <a:solidFill>
                  <a:srgbClr val="12127D"/>
                </a:solidFill>
                <a:ea typeface="TDTD평고딕"/>
              </a:rPr>
              <a:t> 확인</a:t>
            </a:r>
            <a:endParaRPr lang="en-US" sz="3200" u="none" strike="noStrike" spc="-45" dirty="0">
              <a:solidFill>
                <a:srgbClr val="12127D"/>
              </a:solidFill>
              <a:ea typeface="TDTD평고딕"/>
            </a:endParaRPr>
          </a:p>
        </p:txBody>
      </p:sp>
      <p:sp>
        <p:nvSpPr>
          <p:cNvPr id="31" name="AutoShape 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2" name="TextBox 32"/>
          <p:cNvSpPr txBox="1"/>
          <p:nvPr/>
        </p:nvSpPr>
        <p:spPr>
          <a:xfrm>
            <a:off x="5032636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5400" dirty="0">
                <a:solidFill>
                  <a:srgbClr val="12127D"/>
                </a:solidFill>
                <a:ea typeface="TDTD평고딕"/>
              </a:rPr>
              <a:t>문제 정의서</a:t>
            </a:r>
            <a:endParaRPr lang="en-US" sz="5400" dirty="0">
              <a:solidFill>
                <a:srgbClr val="12127D"/>
              </a:solidFill>
              <a:ea typeface="TDTD평고딕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BD7EF57-694E-F039-72ED-947EEED21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813" y="419101"/>
            <a:ext cx="6078987" cy="8438400"/>
          </a:xfrm>
          <a:prstGeom prst="rect">
            <a:avLst/>
          </a:prstGeom>
        </p:spPr>
      </p:pic>
      <p:grpSp>
        <p:nvGrpSpPr>
          <p:cNvPr id="49" name="Group 9">
            <a:extLst>
              <a:ext uri="{FF2B5EF4-FFF2-40B4-BE49-F238E27FC236}">
                <a16:creationId xmlns:a16="http://schemas.microsoft.com/office/drawing/2014/main" id="{344C7FE2-A2FB-659B-8046-98AEFF89E7A0}"/>
              </a:ext>
            </a:extLst>
          </p:cNvPr>
          <p:cNvGrpSpPr/>
          <p:nvPr/>
        </p:nvGrpSpPr>
        <p:grpSpPr>
          <a:xfrm>
            <a:off x="809043" y="2417007"/>
            <a:ext cx="3257588" cy="830291"/>
            <a:chOff x="0" y="0"/>
            <a:chExt cx="857965" cy="218677"/>
          </a:xfrm>
        </p:grpSpPr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CD8B9A3D-7818-E4DF-ABB9-9A9358BA1352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 dirty="0"/>
            </a:p>
          </p:txBody>
        </p:sp>
        <p:sp>
          <p:nvSpPr>
            <p:cNvPr id="51" name="TextBox 11">
              <a:extLst>
                <a:ext uri="{FF2B5EF4-FFF2-40B4-BE49-F238E27FC236}">
                  <a16:creationId xmlns:a16="http://schemas.microsoft.com/office/drawing/2014/main" id="{EC9073A2-0860-C3B1-E757-E06772D55728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2" name="TextBox 13">
            <a:extLst>
              <a:ext uri="{FF2B5EF4-FFF2-40B4-BE49-F238E27FC236}">
                <a16:creationId xmlns:a16="http://schemas.microsoft.com/office/drawing/2014/main" id="{863C4F25-20C5-A256-3BB7-9AA55675FC87}"/>
              </a:ext>
            </a:extLst>
          </p:cNvPr>
          <p:cNvSpPr txBox="1"/>
          <p:nvPr/>
        </p:nvSpPr>
        <p:spPr>
          <a:xfrm>
            <a:off x="1226990" y="269403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ea typeface="TDTD평고딕"/>
              </a:rPr>
              <a:t>문제 정의</a:t>
            </a:r>
            <a:endParaRPr lang="en-US" sz="18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12" name="TextBox 30">
            <a:extLst>
              <a:ext uri="{FF2B5EF4-FFF2-40B4-BE49-F238E27FC236}">
                <a16:creationId xmlns:a16="http://schemas.microsoft.com/office/drawing/2014/main" id="{F4460A96-7BD0-336E-14B8-D83B0D34E07C}"/>
              </a:ext>
            </a:extLst>
          </p:cNvPr>
          <p:cNvSpPr txBox="1"/>
          <p:nvPr/>
        </p:nvSpPr>
        <p:spPr>
          <a:xfrm>
            <a:off x="5433004" y="7355698"/>
            <a:ext cx="5318123" cy="448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3200" u="none" strike="noStrike" spc="-45" dirty="0" err="1">
                <a:solidFill>
                  <a:srgbClr val="12127D"/>
                </a:solidFill>
                <a:ea typeface="TDTD평고딕"/>
              </a:rPr>
              <a:t>에러율</a:t>
            </a:r>
            <a:r>
              <a:rPr lang="ko-KR" altLang="en-US" sz="3200" u="none" strike="noStrike" spc="-45" dirty="0">
                <a:solidFill>
                  <a:srgbClr val="12127D"/>
                </a:solidFill>
                <a:ea typeface="TDTD평고딕"/>
              </a:rPr>
              <a:t> 검출 소프트웨어 개발</a:t>
            </a:r>
            <a:endParaRPr lang="en-US" sz="3200" u="none" strike="noStrike" spc="-45" dirty="0">
              <a:solidFill>
                <a:srgbClr val="12127D"/>
              </a:solidFill>
              <a:ea typeface="TDTD평고딕"/>
            </a:endParaRPr>
          </a:p>
        </p:txBody>
      </p:sp>
      <p:pic>
        <p:nvPicPr>
          <p:cNvPr id="37" name="그래픽 36" descr="갈매기형 화살표 단색으로 채워진">
            <a:extLst>
              <a:ext uri="{FF2B5EF4-FFF2-40B4-BE49-F238E27FC236}">
                <a16:creationId xmlns:a16="http://schemas.microsoft.com/office/drawing/2014/main" id="{6E83BDE1-F3DA-2ADE-B1D2-0F7BCAB98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532772" y="55245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501427" y="3239475"/>
            <a:ext cx="2732056" cy="3156787"/>
          </a:xfrm>
          <a:custGeom>
            <a:avLst/>
            <a:gdLst/>
            <a:ahLst/>
            <a:cxnLst/>
            <a:rect l="l" t="t" r="r" b="b"/>
            <a:pathLst>
              <a:path w="2732056" h="3156787">
                <a:moveTo>
                  <a:pt x="0" y="0"/>
                </a:moveTo>
                <a:lnTo>
                  <a:pt x="2732056" y="0"/>
                </a:lnTo>
                <a:lnTo>
                  <a:pt x="2732056" y="3156787"/>
                </a:lnTo>
                <a:lnTo>
                  <a:pt x="0" y="3156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5371FF"/>
                </a:solidFill>
                <a:ea typeface="TDTD평고딕"/>
              </a:rPr>
              <a:t>문제 정의</a:t>
            </a:r>
            <a:endParaRPr lang="en-US" sz="1800" dirty="0">
              <a:solidFill>
                <a:srgbClr val="5371FF"/>
              </a:solidFill>
              <a:ea typeface="TDTD평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ea typeface="TDTD평고딕"/>
              </a:rPr>
              <a:t>문헌 조사 요약</a:t>
            </a:r>
            <a:endParaRPr lang="en-US" sz="1800" dirty="0">
              <a:solidFill>
                <a:srgbClr val="FFFFFF"/>
              </a:solidFill>
              <a:ea typeface="TDTD평고딕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269834" y="2745255"/>
            <a:ext cx="173797" cy="173797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ea typeface="TDTD평고딕"/>
              </a:rPr>
              <a:t>개발 요구 사항</a:t>
            </a:r>
            <a:endParaRPr lang="en-US" sz="18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ea typeface="TDTD평고딕"/>
              </a:rPr>
              <a:t>예상 결과물</a:t>
            </a:r>
            <a:endParaRPr lang="en-US" sz="18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ea typeface="TDTD평고딕"/>
              </a:rPr>
              <a:t>향후 개발 계획</a:t>
            </a:r>
            <a:endParaRPr lang="en-US" sz="18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</a:t>
            </a:r>
            <a:r>
              <a:rPr lang="en-US" altLang="ko-KR" sz="1400" spc="266" dirty="0">
                <a:solidFill>
                  <a:srgbClr val="12127D"/>
                </a:solidFill>
                <a:latin typeface="Montserrat Classic"/>
              </a:rPr>
              <a:t>4</a:t>
            </a: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 -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1985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90114" y="3190149"/>
            <a:ext cx="8291936" cy="438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3200" u="none" strike="noStrike" spc="-45" dirty="0">
                <a:solidFill>
                  <a:srgbClr val="12127D"/>
                </a:solidFill>
                <a:ea typeface="TDTD평고딕"/>
              </a:rPr>
              <a:t>배경 소개 및 문제 정의</a:t>
            </a:r>
            <a:endParaRPr lang="en-US" sz="3200" u="none" strike="noStrike" spc="-45" dirty="0">
              <a:solidFill>
                <a:srgbClr val="12127D"/>
              </a:solidFill>
              <a:ea typeface="TDTD평고딕"/>
            </a:endParaRPr>
          </a:p>
        </p:txBody>
      </p:sp>
      <p:sp>
        <p:nvSpPr>
          <p:cNvPr id="31" name="AutoShape 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2" name="TextBox 32"/>
          <p:cNvSpPr txBox="1"/>
          <p:nvPr/>
        </p:nvSpPr>
        <p:spPr>
          <a:xfrm>
            <a:off x="5032636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5400" dirty="0">
                <a:solidFill>
                  <a:srgbClr val="12127D"/>
                </a:solidFill>
                <a:ea typeface="TDTD평고딕"/>
              </a:rPr>
              <a:t>문제 정의</a:t>
            </a:r>
            <a:endParaRPr lang="en-US" sz="5400" dirty="0">
              <a:solidFill>
                <a:srgbClr val="12127D"/>
              </a:solidFill>
              <a:ea typeface="TDTD평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290114" y="3901260"/>
            <a:ext cx="7425521" cy="1333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함정 및</a:t>
            </a:r>
            <a:r>
              <a:rPr lang="ko-KR" altLang="en-US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</a:rPr>
              <a:t> 잠수함에서는 </a:t>
            </a:r>
            <a:r>
              <a:rPr lang="ko-KR" altLang="en-US" sz="20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</a:rPr>
              <a:t>효율적인 통신</a:t>
            </a:r>
            <a:r>
              <a:rPr lang="ko-KR" altLang="en-US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</a:rPr>
              <a:t>이 중요한데</a:t>
            </a:r>
            <a:r>
              <a:rPr lang="en-US" altLang="ko-KR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</a:rPr>
              <a:t>배경 소음과 같은 노이즈로 인해 통신 품질이 떨어지면 </a:t>
            </a:r>
            <a:r>
              <a:rPr lang="ko-KR" altLang="en-US" sz="20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</a:rPr>
              <a:t>정확한 정보 전달</a:t>
            </a:r>
            <a:r>
              <a:rPr lang="ko-KR" altLang="en-US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</a:rPr>
              <a:t>에 어려움이 있음</a:t>
            </a:r>
            <a:endParaRPr lang="en-US" altLang="ko-KR" sz="2000" b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id="{3E95C25C-082E-47D1-D554-4C37A3309DA5}"/>
              </a:ext>
            </a:extLst>
          </p:cNvPr>
          <p:cNvSpPr txBox="1"/>
          <p:nvPr/>
        </p:nvSpPr>
        <p:spPr>
          <a:xfrm>
            <a:off x="9290114" y="6099621"/>
            <a:ext cx="8291936" cy="45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3200" u="none" strike="noStrike" spc="-45" dirty="0">
                <a:solidFill>
                  <a:srgbClr val="12127D"/>
                </a:solidFill>
                <a:ea typeface="TDTD평고딕"/>
              </a:rPr>
              <a:t>문제의 중요성 및 필요성</a:t>
            </a:r>
            <a:endParaRPr lang="en-US" sz="3200" u="none" strike="noStrike" spc="-45" dirty="0">
              <a:solidFill>
                <a:srgbClr val="12127D"/>
              </a:solidFill>
              <a:ea typeface="TDTD평고딕"/>
            </a:endParaRPr>
          </a:p>
        </p:txBody>
      </p:sp>
      <p:sp>
        <p:nvSpPr>
          <p:cNvPr id="35" name="TextBox 33">
            <a:extLst>
              <a:ext uri="{FF2B5EF4-FFF2-40B4-BE49-F238E27FC236}">
                <a16:creationId xmlns:a16="http://schemas.microsoft.com/office/drawing/2014/main" id="{3D2FFB10-4FD9-A51B-4EA6-DEB84F85F4BE}"/>
              </a:ext>
            </a:extLst>
          </p:cNvPr>
          <p:cNvSpPr txBox="1"/>
          <p:nvPr/>
        </p:nvSpPr>
        <p:spPr>
          <a:xfrm>
            <a:off x="9290114" y="6810732"/>
            <a:ext cx="7425521" cy="1325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함정 내에서 정확하고 안정적인 통신 시스템이 이루어지지 않으면 </a:t>
            </a:r>
            <a:r>
              <a:rPr lang="ko-KR" altLang="en-US" sz="20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생명과 안전</a:t>
            </a:r>
            <a:r>
              <a:rPr lang="ko-KR" altLang="en-US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이 위협받을 수 있으며</a:t>
            </a:r>
            <a:r>
              <a:rPr lang="en-US" altLang="ko-KR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통신 오류는 곧 </a:t>
            </a:r>
            <a:r>
              <a:rPr lang="ko-KR" altLang="en-US" sz="20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심각한 사고</a:t>
            </a:r>
            <a:r>
              <a:rPr lang="ko-KR" altLang="en-US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로 이어질 수 있음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9598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501427" y="3239475"/>
            <a:ext cx="2732056" cy="3156787"/>
          </a:xfrm>
          <a:custGeom>
            <a:avLst/>
            <a:gdLst/>
            <a:ahLst/>
            <a:cxnLst/>
            <a:rect l="l" t="t" r="r" b="b"/>
            <a:pathLst>
              <a:path w="2732056" h="3156787">
                <a:moveTo>
                  <a:pt x="0" y="0"/>
                </a:moveTo>
                <a:lnTo>
                  <a:pt x="2732056" y="0"/>
                </a:lnTo>
                <a:lnTo>
                  <a:pt x="2732056" y="3156787"/>
                </a:lnTo>
                <a:lnTo>
                  <a:pt x="0" y="3156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5371FF"/>
                </a:solidFill>
                <a:ea typeface="TDTD평고딕"/>
              </a:rPr>
              <a:t>문제 정의</a:t>
            </a:r>
            <a:endParaRPr lang="en-US" sz="1800" dirty="0">
              <a:solidFill>
                <a:srgbClr val="5371FF"/>
              </a:solidFill>
              <a:ea typeface="TDTD평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ea typeface="TDTD평고딕"/>
              </a:rPr>
              <a:t>문헌 조사 요약</a:t>
            </a:r>
            <a:endParaRPr lang="en-US" sz="1800" dirty="0">
              <a:solidFill>
                <a:srgbClr val="FFFFFF"/>
              </a:solidFill>
              <a:ea typeface="TDTD평고딕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269834" y="2745255"/>
            <a:ext cx="173797" cy="173797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ea typeface="TDTD평고딕"/>
              </a:rPr>
              <a:t>개발 요구 사항</a:t>
            </a:r>
            <a:endParaRPr lang="en-US" sz="18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ea typeface="TDTD평고딕"/>
              </a:rPr>
              <a:t>예상 결과물</a:t>
            </a:r>
            <a:endParaRPr lang="en-US" sz="18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ea typeface="TDTD평고딕"/>
              </a:rPr>
              <a:t>향후 개발 계획</a:t>
            </a:r>
            <a:endParaRPr lang="en-US" sz="18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</a:t>
            </a:r>
            <a:r>
              <a:rPr lang="en-US" altLang="ko-KR" sz="1400" spc="266" dirty="0">
                <a:solidFill>
                  <a:srgbClr val="12127D"/>
                </a:solidFill>
                <a:latin typeface="Montserrat Classic"/>
              </a:rPr>
              <a:t>5</a:t>
            </a: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 -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1985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altLang="ko-KR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altLang="ko-KR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altLang="ko-KR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2" name="TextBox 32"/>
          <p:cNvSpPr txBox="1"/>
          <p:nvPr/>
        </p:nvSpPr>
        <p:spPr>
          <a:xfrm>
            <a:off x="5032636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5400" dirty="0">
                <a:solidFill>
                  <a:srgbClr val="12127D"/>
                </a:solidFill>
                <a:ea typeface="TDTD평고딕"/>
              </a:rPr>
              <a:t>문제 정의</a:t>
            </a:r>
            <a:endParaRPr lang="en-US" sz="5400" dirty="0">
              <a:solidFill>
                <a:srgbClr val="12127D"/>
              </a:solidFill>
              <a:ea typeface="TDTD평고딕"/>
            </a:endParaRPr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id="{DBC05188-2EAE-786F-5267-B68DB42694E6}"/>
              </a:ext>
            </a:extLst>
          </p:cNvPr>
          <p:cNvSpPr txBox="1"/>
          <p:nvPr/>
        </p:nvSpPr>
        <p:spPr>
          <a:xfrm>
            <a:off x="9290114" y="3190149"/>
            <a:ext cx="8291936" cy="438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3200" u="none" strike="noStrike" spc="-45" dirty="0">
                <a:solidFill>
                  <a:srgbClr val="12127D"/>
                </a:solidFill>
                <a:ea typeface="TDTD평고딕"/>
              </a:rPr>
              <a:t>프로젝트 목표</a:t>
            </a:r>
            <a:endParaRPr lang="en-US" sz="3200" u="none" strike="noStrike" spc="-45" dirty="0">
              <a:solidFill>
                <a:srgbClr val="12127D"/>
              </a:solidFill>
              <a:ea typeface="TDTD평고딕"/>
            </a:endParaRPr>
          </a:p>
        </p:txBody>
      </p:sp>
      <p:sp>
        <p:nvSpPr>
          <p:cNvPr id="35" name="TextBox 33">
            <a:extLst>
              <a:ext uri="{FF2B5EF4-FFF2-40B4-BE49-F238E27FC236}">
                <a16:creationId xmlns:a16="http://schemas.microsoft.com/office/drawing/2014/main" id="{62A7275B-71F6-1DFC-48CF-8EA764075D09}"/>
              </a:ext>
            </a:extLst>
          </p:cNvPr>
          <p:cNvSpPr txBox="1"/>
          <p:nvPr/>
        </p:nvSpPr>
        <p:spPr>
          <a:xfrm>
            <a:off x="9290114" y="3901260"/>
            <a:ext cx="7425521" cy="1796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</a:rPr>
              <a:t>함정 및 잠수함에서 안정적인 디지털 오디오 통신 시스템을 위한 </a:t>
            </a:r>
            <a:r>
              <a:rPr lang="ko-KR" altLang="en-US" sz="20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</a:rPr>
              <a:t>에러율</a:t>
            </a:r>
            <a:r>
              <a:rPr lang="ko-KR" altLang="en-US" sz="20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</a:rPr>
              <a:t> 검출 소프트웨어</a:t>
            </a:r>
            <a:r>
              <a:rPr lang="ko-KR" altLang="en-US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</a:rPr>
              <a:t>를 개발하는 것이며</a:t>
            </a:r>
            <a:r>
              <a:rPr lang="en-US" altLang="ko-KR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</a:rPr>
              <a:t>,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</a:rPr>
              <a:t>검출한 에러율을 통해 통신 시스템의 성능을 평가하고 문제를 해결하는 데 도움이 될 수 있음</a:t>
            </a:r>
          </a:p>
        </p:txBody>
      </p:sp>
      <p:sp>
        <p:nvSpPr>
          <p:cNvPr id="36" name="TextBox 30">
            <a:extLst>
              <a:ext uri="{FF2B5EF4-FFF2-40B4-BE49-F238E27FC236}">
                <a16:creationId xmlns:a16="http://schemas.microsoft.com/office/drawing/2014/main" id="{56D1C9F3-74B1-1335-C049-44DFEC173092}"/>
              </a:ext>
            </a:extLst>
          </p:cNvPr>
          <p:cNvSpPr txBox="1"/>
          <p:nvPr/>
        </p:nvSpPr>
        <p:spPr>
          <a:xfrm>
            <a:off x="9290114" y="6099621"/>
            <a:ext cx="8291936" cy="45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3200" u="none" strike="noStrike" spc="-45" dirty="0">
                <a:solidFill>
                  <a:srgbClr val="12127D"/>
                </a:solidFill>
                <a:ea typeface="TDTD평고딕"/>
              </a:rPr>
              <a:t>예상 성과</a:t>
            </a:r>
            <a:endParaRPr lang="en-US" sz="3200" u="none" strike="noStrike" spc="-45" dirty="0">
              <a:solidFill>
                <a:srgbClr val="12127D"/>
              </a:solidFill>
              <a:ea typeface="TDTD평고딕"/>
            </a:endParaRPr>
          </a:p>
        </p:txBody>
      </p:sp>
      <p:sp>
        <p:nvSpPr>
          <p:cNvPr id="37" name="TextBox 33">
            <a:extLst>
              <a:ext uri="{FF2B5EF4-FFF2-40B4-BE49-F238E27FC236}">
                <a16:creationId xmlns:a16="http://schemas.microsoft.com/office/drawing/2014/main" id="{D05F583F-8884-255E-8493-615DDAF85598}"/>
              </a:ext>
            </a:extLst>
          </p:cNvPr>
          <p:cNvSpPr txBox="1"/>
          <p:nvPr/>
        </p:nvSpPr>
        <p:spPr>
          <a:xfrm>
            <a:off x="9290114" y="6810732"/>
            <a:ext cx="7425521" cy="1334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</a:rPr>
              <a:t>정확하고 안정적인 디지털 오디오 통신 시스템의 개발 및 적용으로 통신 오류와 배경 소음으로 인한 </a:t>
            </a:r>
            <a:r>
              <a:rPr lang="ko-KR" altLang="en-US" sz="20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</a:rPr>
              <a:t>통신 장애</a:t>
            </a:r>
            <a:r>
              <a:rPr lang="ko-KR" altLang="en-US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</a:rPr>
              <a:t>를 줄이고 </a:t>
            </a:r>
            <a:r>
              <a:rPr lang="ko-KR" altLang="en-US" sz="20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</a:rPr>
              <a:t>통신 품질</a:t>
            </a:r>
            <a:r>
              <a:rPr lang="ko-KR" altLang="en-US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</a:rPr>
              <a:t>을 향상시킬 것으로 예상됨</a:t>
            </a:r>
          </a:p>
        </p:txBody>
      </p:sp>
    </p:spTree>
    <p:extLst>
      <p:ext uri="{BB962C8B-B14F-4D97-AF65-F5344CB8AC3E}">
        <p14:creationId xmlns:p14="http://schemas.microsoft.com/office/powerpoint/2010/main" val="794525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5371FF"/>
                </a:solidFill>
                <a:ea typeface="TDTD평고딕"/>
              </a:rPr>
              <a:t>문제 정의</a:t>
            </a:r>
            <a:endParaRPr lang="en-US" sz="1800" dirty="0">
              <a:solidFill>
                <a:srgbClr val="5371FF"/>
              </a:solidFill>
              <a:ea typeface="TDTD평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ea typeface="TDTD평고딕"/>
              </a:rPr>
              <a:t>문헌 조사 요약</a:t>
            </a:r>
            <a:endParaRPr lang="en-US" sz="1800" dirty="0">
              <a:solidFill>
                <a:srgbClr val="FFFFFF"/>
              </a:solidFill>
              <a:ea typeface="TDTD평고딕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269834" y="2745255"/>
            <a:ext cx="173797" cy="173797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ea typeface="TDTD평고딕"/>
              </a:rPr>
              <a:t>개발 요구 사항</a:t>
            </a:r>
            <a:endParaRPr lang="en-US" sz="18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ea typeface="TDTD평고딕"/>
              </a:rPr>
              <a:t>예상 결과물</a:t>
            </a:r>
            <a:endParaRPr lang="en-US" sz="18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ea typeface="TDTD평고딕"/>
              </a:rPr>
              <a:t>향후 개발 계획</a:t>
            </a:r>
            <a:endParaRPr lang="en-US" sz="18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</a:t>
            </a:r>
            <a:r>
              <a:rPr lang="en-US" altLang="ko-KR" sz="1400" spc="266" dirty="0">
                <a:solidFill>
                  <a:srgbClr val="12127D"/>
                </a:solidFill>
                <a:latin typeface="Montserrat Classic"/>
              </a:rPr>
              <a:t>6</a:t>
            </a: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 -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1985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altLang="ko-KR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altLang="ko-KR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altLang="ko-KR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2" name="TextBox 32"/>
          <p:cNvSpPr txBox="1"/>
          <p:nvPr/>
        </p:nvSpPr>
        <p:spPr>
          <a:xfrm>
            <a:off x="5032636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5400" dirty="0">
                <a:solidFill>
                  <a:srgbClr val="12127D"/>
                </a:solidFill>
                <a:ea typeface="TDTD평고딕"/>
              </a:rPr>
              <a:t>문제 정의</a:t>
            </a:r>
            <a:endParaRPr lang="en-US" sz="5400" dirty="0">
              <a:solidFill>
                <a:srgbClr val="12127D"/>
              </a:solidFill>
              <a:ea typeface="TDTD평고딕"/>
            </a:endParaRPr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id="{DBC05188-2EAE-786F-5267-B68DB42694E6}"/>
              </a:ext>
            </a:extLst>
          </p:cNvPr>
          <p:cNvSpPr txBox="1"/>
          <p:nvPr/>
        </p:nvSpPr>
        <p:spPr>
          <a:xfrm>
            <a:off x="5032636" y="2306877"/>
            <a:ext cx="8291936" cy="438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3200" u="none" strike="noStrike" spc="-45" dirty="0">
                <a:solidFill>
                  <a:srgbClr val="12127D"/>
                </a:solidFill>
                <a:ea typeface="TDTD평고딕"/>
              </a:rPr>
              <a:t>문제 해결 방법 소개</a:t>
            </a:r>
            <a:endParaRPr lang="en-US" sz="3200" u="none" strike="noStrike" spc="-45" dirty="0">
              <a:solidFill>
                <a:srgbClr val="12127D"/>
              </a:solidFill>
              <a:ea typeface="TDTD평고딕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3A86E53-F74E-94D9-8480-1B1E38F16600}"/>
              </a:ext>
            </a:extLst>
          </p:cNvPr>
          <p:cNvCxnSpPr>
            <a:cxnSpLocks/>
          </p:cNvCxnSpPr>
          <p:nvPr/>
        </p:nvCxnSpPr>
        <p:spPr>
          <a:xfrm>
            <a:off x="5032636" y="3780746"/>
            <a:ext cx="0" cy="914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DF67866-B0F6-8EEC-952B-81EC13A2DE32}"/>
              </a:ext>
            </a:extLst>
          </p:cNvPr>
          <p:cNvSpPr txBox="1"/>
          <p:nvPr/>
        </p:nvSpPr>
        <p:spPr>
          <a:xfrm>
            <a:off x="5151283" y="3814100"/>
            <a:ext cx="3687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오디오 신호 처리</a:t>
            </a:r>
            <a:endParaRPr lang="en-US" altLang="ko-KR" sz="2400" b="1" dirty="0"/>
          </a:p>
          <a:p>
            <a:r>
              <a:rPr lang="ko-KR" altLang="en-US" sz="2400" b="1" dirty="0"/>
              <a:t>및 디지털화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ABDB597-3D59-DEB4-116E-1205A0AA9F57}"/>
              </a:ext>
            </a:extLst>
          </p:cNvPr>
          <p:cNvSpPr/>
          <p:nvPr/>
        </p:nvSpPr>
        <p:spPr>
          <a:xfrm>
            <a:off x="5032636" y="4976068"/>
            <a:ext cx="3806564" cy="196117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0202A43-91D1-D3E0-62D3-9537E2825544}"/>
              </a:ext>
            </a:extLst>
          </p:cNvPr>
          <p:cNvSpPr txBox="1"/>
          <p:nvPr/>
        </p:nvSpPr>
        <p:spPr>
          <a:xfrm>
            <a:off x="5030178" y="7142595"/>
            <a:ext cx="3958960" cy="1256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아날로그 오디오 신호를 샘플링하고</a:t>
            </a:r>
            <a:r>
              <a:rPr lang="en-US" altLang="ko-KR" sz="2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2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디지털화하여</a:t>
            </a:r>
            <a:r>
              <a:rPr lang="ko-KR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디지털 신호로 변환</a:t>
            </a:r>
            <a:endParaRPr lang="en-US" altLang="ko-KR" sz="2000" b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F2F0E1E0-5F0E-BB16-AEE2-C5184E0747C7}"/>
              </a:ext>
            </a:extLst>
          </p:cNvPr>
          <p:cNvCxnSpPr>
            <a:cxnSpLocks/>
          </p:cNvCxnSpPr>
          <p:nvPr/>
        </p:nvCxnSpPr>
        <p:spPr>
          <a:xfrm>
            <a:off x="9146458" y="3780746"/>
            <a:ext cx="0" cy="914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17A0B53-483B-937B-0391-94DCCC5C6F32}"/>
              </a:ext>
            </a:extLst>
          </p:cNvPr>
          <p:cNvSpPr txBox="1"/>
          <p:nvPr/>
        </p:nvSpPr>
        <p:spPr>
          <a:xfrm>
            <a:off x="9265105" y="3814100"/>
            <a:ext cx="3687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네트워크 통신 및</a:t>
            </a:r>
            <a:endParaRPr lang="en-US" altLang="ko-KR" sz="2400" b="1" dirty="0"/>
          </a:p>
          <a:p>
            <a:r>
              <a:rPr lang="ko-KR" altLang="en-US" sz="2400" b="1" dirty="0"/>
              <a:t>프로토콜 구현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E81FF2-0909-B23C-FC90-4A21D8942EF9}"/>
              </a:ext>
            </a:extLst>
          </p:cNvPr>
          <p:cNvSpPr/>
          <p:nvPr/>
        </p:nvSpPr>
        <p:spPr>
          <a:xfrm>
            <a:off x="9146458" y="4976068"/>
            <a:ext cx="3806564" cy="196117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E0C5C3C-6334-A8DA-F589-D3759B0C64F2}"/>
              </a:ext>
            </a:extLst>
          </p:cNvPr>
          <p:cNvSpPr txBox="1"/>
          <p:nvPr/>
        </p:nvSpPr>
        <p:spPr>
          <a:xfrm>
            <a:off x="9144000" y="7142595"/>
            <a:ext cx="3958960" cy="1256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안정적인 네트워크 통신을 위해 </a:t>
            </a:r>
            <a:r>
              <a:rPr lang="en-US" altLang="ko-KR" sz="2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TCP/IP </a:t>
            </a:r>
            <a:r>
              <a:rPr lang="ko-KR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프로토콜을 활용하여 데이터를 안정적으로 전송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CB259EAA-A710-C4A6-FDDB-1492605A4299}"/>
              </a:ext>
            </a:extLst>
          </p:cNvPr>
          <p:cNvCxnSpPr>
            <a:cxnSpLocks/>
          </p:cNvCxnSpPr>
          <p:nvPr/>
        </p:nvCxnSpPr>
        <p:spPr>
          <a:xfrm>
            <a:off x="13260279" y="3780746"/>
            <a:ext cx="0" cy="914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4F925D51-A18D-87B0-D61D-62D44FE217F5}"/>
              </a:ext>
            </a:extLst>
          </p:cNvPr>
          <p:cNvSpPr txBox="1"/>
          <p:nvPr/>
        </p:nvSpPr>
        <p:spPr>
          <a:xfrm>
            <a:off x="13378926" y="3814100"/>
            <a:ext cx="3687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데이터 분석 및</a:t>
            </a:r>
            <a:endParaRPr lang="en-US" altLang="ko-KR" sz="2400" b="1" dirty="0"/>
          </a:p>
          <a:p>
            <a:r>
              <a:rPr lang="ko-KR" altLang="en-US" sz="2400" b="1" dirty="0" err="1"/>
              <a:t>에러율</a:t>
            </a:r>
            <a:r>
              <a:rPr lang="ko-KR" altLang="en-US" sz="2400" b="1" dirty="0"/>
              <a:t> 관리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B4EB18B-E211-A88A-8540-C1EBD43A0727}"/>
              </a:ext>
            </a:extLst>
          </p:cNvPr>
          <p:cNvSpPr/>
          <p:nvPr/>
        </p:nvSpPr>
        <p:spPr>
          <a:xfrm>
            <a:off x="13260279" y="4976068"/>
            <a:ext cx="3806564" cy="1961176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C4DA5E0-15BF-4DC4-EE2E-9C4D4169D377}"/>
              </a:ext>
            </a:extLst>
          </p:cNvPr>
          <p:cNvSpPr txBox="1"/>
          <p:nvPr/>
        </p:nvSpPr>
        <p:spPr>
          <a:xfrm>
            <a:off x="13257821" y="7142595"/>
            <a:ext cx="3958960" cy="1256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수신된 데이터의 에러율을 측정하기 위해 통계적인 분석 기법을 활용</a:t>
            </a:r>
          </a:p>
        </p:txBody>
      </p:sp>
    </p:spTree>
    <p:extLst>
      <p:ext uri="{BB962C8B-B14F-4D97-AF65-F5344CB8AC3E}">
        <p14:creationId xmlns:p14="http://schemas.microsoft.com/office/powerpoint/2010/main" val="2495714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5371FF"/>
                </a:solidFill>
                <a:ea typeface="TDTD평고딕"/>
              </a:rPr>
              <a:t>문제 정의</a:t>
            </a:r>
            <a:endParaRPr lang="en-US" sz="1800" dirty="0">
              <a:solidFill>
                <a:srgbClr val="5371FF"/>
              </a:solidFill>
              <a:ea typeface="TDTD평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ea typeface="TDTD평고딕"/>
              </a:rPr>
              <a:t>문헌 조사 요약</a:t>
            </a:r>
            <a:endParaRPr lang="en-US" sz="1800" dirty="0">
              <a:solidFill>
                <a:srgbClr val="FFFFFF"/>
              </a:solidFill>
              <a:ea typeface="TDTD평고딕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269834" y="2745255"/>
            <a:ext cx="173797" cy="173797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ea typeface="TDTD평고딕"/>
              </a:rPr>
              <a:t>개발 요구 사항</a:t>
            </a:r>
            <a:endParaRPr lang="en-US" sz="18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ea typeface="TDTD평고딕"/>
              </a:rPr>
              <a:t>예상 결과물</a:t>
            </a:r>
            <a:endParaRPr lang="en-US" sz="18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ea typeface="TDTD평고딕"/>
              </a:rPr>
              <a:t>향후 개발 계획</a:t>
            </a:r>
            <a:endParaRPr lang="en-US" sz="18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</a:t>
            </a:r>
            <a:r>
              <a:rPr lang="en-US" altLang="ko-KR" sz="1400" spc="266" dirty="0">
                <a:solidFill>
                  <a:srgbClr val="12127D"/>
                </a:solidFill>
                <a:latin typeface="Montserrat Classic"/>
              </a:rPr>
              <a:t>7</a:t>
            </a: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 -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1985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altLang="ko-KR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altLang="ko-KR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altLang="ko-KR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2" name="TextBox 32"/>
          <p:cNvSpPr txBox="1"/>
          <p:nvPr/>
        </p:nvSpPr>
        <p:spPr>
          <a:xfrm>
            <a:off x="5032636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5400" dirty="0">
                <a:solidFill>
                  <a:srgbClr val="12127D"/>
                </a:solidFill>
                <a:ea typeface="TDTD평고딕"/>
              </a:rPr>
              <a:t>문제 정의</a:t>
            </a:r>
            <a:endParaRPr lang="en-US" sz="5400" dirty="0">
              <a:solidFill>
                <a:srgbClr val="12127D"/>
              </a:solidFill>
              <a:ea typeface="TDTD평고딕"/>
            </a:endParaRPr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id="{DBC05188-2EAE-786F-5267-B68DB42694E6}"/>
              </a:ext>
            </a:extLst>
          </p:cNvPr>
          <p:cNvSpPr txBox="1"/>
          <p:nvPr/>
        </p:nvSpPr>
        <p:spPr>
          <a:xfrm>
            <a:off x="5032636" y="2306877"/>
            <a:ext cx="8291936" cy="438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3200" u="none" strike="noStrike" spc="-45" dirty="0">
                <a:solidFill>
                  <a:srgbClr val="12127D"/>
                </a:solidFill>
                <a:ea typeface="TDTD평고딕"/>
              </a:rPr>
              <a:t>에러율을 알 수 있게 된다면 </a:t>
            </a:r>
            <a:r>
              <a:rPr lang="en-US" altLang="ko-KR" sz="3200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</a:t>
            </a:r>
            <a:endParaRPr lang="en-US" sz="3200" u="none" strike="noStrike" spc="-45" dirty="0">
              <a:solidFill>
                <a:srgbClr val="12127D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DA963438-0126-95C1-81AD-CBFF6CA776A0}"/>
              </a:ext>
            </a:extLst>
          </p:cNvPr>
          <p:cNvGrpSpPr/>
          <p:nvPr/>
        </p:nvGrpSpPr>
        <p:grpSpPr>
          <a:xfrm>
            <a:off x="5239200" y="4210500"/>
            <a:ext cx="3600000" cy="3600000"/>
            <a:chOff x="5317270" y="3843118"/>
            <a:chExt cx="3600000" cy="3600000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4B9FABD-3597-AD40-40A9-EFA0A694DBA0}"/>
                </a:ext>
              </a:extLst>
            </p:cNvPr>
            <p:cNvSpPr/>
            <p:nvPr/>
          </p:nvSpPr>
          <p:spPr>
            <a:xfrm>
              <a:off x="5317270" y="3843118"/>
              <a:ext cx="3600000" cy="3600000"/>
            </a:xfrm>
            <a:prstGeom prst="ellipse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3" name="그래픽 52" descr="경고 단색으로 채워진">
              <a:extLst>
                <a:ext uri="{FF2B5EF4-FFF2-40B4-BE49-F238E27FC236}">
                  <a16:creationId xmlns:a16="http://schemas.microsoft.com/office/drawing/2014/main" id="{50F348A7-1C72-B2A8-A22C-E4BD81446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77270" y="4439573"/>
              <a:ext cx="1080000" cy="1080000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8A4DFFC-1ECF-0CE4-189F-EF93F782A032}"/>
                </a:ext>
              </a:extLst>
            </p:cNvPr>
            <p:cNvSpPr txBox="1"/>
            <p:nvPr/>
          </p:nvSpPr>
          <p:spPr>
            <a:xfrm>
              <a:off x="5648947" y="5786330"/>
              <a:ext cx="29366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 err="1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에러율</a:t>
              </a:r>
              <a:r>
                <a:rPr lang="ko-KR" altLang="en-US" sz="4000" b="1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검출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FF46D5DD-106B-3880-1124-A62FEB12E8B3}"/>
              </a:ext>
            </a:extLst>
          </p:cNvPr>
          <p:cNvGrpSpPr/>
          <p:nvPr/>
        </p:nvGrpSpPr>
        <p:grpSpPr>
          <a:xfrm>
            <a:off x="9927535" y="3322945"/>
            <a:ext cx="7300904" cy="1485723"/>
            <a:chOff x="11169933" y="2959577"/>
            <a:chExt cx="7300904" cy="1485723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8CF07911-53B3-B453-03A0-A06631D89FB0}"/>
                </a:ext>
              </a:extLst>
            </p:cNvPr>
            <p:cNvGrpSpPr/>
            <p:nvPr/>
          </p:nvGrpSpPr>
          <p:grpSpPr>
            <a:xfrm>
              <a:off x="11169933" y="2959577"/>
              <a:ext cx="1440000" cy="1440000"/>
              <a:chOff x="11169933" y="2959577"/>
              <a:chExt cx="1440000" cy="1440000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D7A8BE6-2165-2174-D353-90F8C446B2D1}"/>
                  </a:ext>
                </a:extLst>
              </p:cNvPr>
              <p:cNvSpPr/>
              <p:nvPr/>
            </p:nvSpPr>
            <p:spPr>
              <a:xfrm>
                <a:off x="11169933" y="2959577"/>
                <a:ext cx="1440000" cy="144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71" name="그래픽 70" descr="접착 밴드 단색으로 채워진">
                <a:extLst>
                  <a:ext uri="{FF2B5EF4-FFF2-40B4-BE49-F238E27FC236}">
                    <a16:creationId xmlns:a16="http://schemas.microsoft.com/office/drawing/2014/main" id="{9CC898C3-2287-94BC-CDAF-DEEA87FA0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432733" y="322237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B4FB9CD-C3ED-6172-C17F-EE74B73ECB2F}"/>
                </a:ext>
              </a:extLst>
            </p:cNvPr>
            <p:cNvSpPr txBox="1"/>
            <p:nvPr/>
          </p:nvSpPr>
          <p:spPr>
            <a:xfrm>
              <a:off x="12872733" y="3091186"/>
              <a:ext cx="37140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문제 해결과 개선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9FD38AA-EAC4-0D03-5FDE-5F0FA5002529}"/>
                </a:ext>
              </a:extLst>
            </p:cNvPr>
            <p:cNvSpPr txBox="1"/>
            <p:nvPr/>
          </p:nvSpPr>
          <p:spPr>
            <a:xfrm>
              <a:off x="12872733" y="3737414"/>
              <a:ext cx="5598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맑은 고딕" panose="020B0503020000020004" pitchFamily="50" charset="-127"/>
                </a:rPr>
                <a:t>에러율을 파악함으로써 통신 시스템에서 발생하는 문제를 식별하고 이를 해결할 수 있음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A13D17CC-8AE1-C5B6-9BC7-76220649F4D4}"/>
              </a:ext>
            </a:extLst>
          </p:cNvPr>
          <p:cNvGrpSpPr/>
          <p:nvPr/>
        </p:nvGrpSpPr>
        <p:grpSpPr>
          <a:xfrm>
            <a:off x="10896600" y="5296879"/>
            <a:ext cx="6852867" cy="1485723"/>
            <a:chOff x="10893603" y="5283283"/>
            <a:chExt cx="6852867" cy="1485723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60CD9C62-2A5A-BB66-CD97-74A8B9A73BCE}"/>
                </a:ext>
              </a:extLst>
            </p:cNvPr>
            <p:cNvGrpSpPr/>
            <p:nvPr/>
          </p:nvGrpSpPr>
          <p:grpSpPr>
            <a:xfrm>
              <a:off x="10893603" y="5283283"/>
              <a:ext cx="6852867" cy="1485723"/>
              <a:chOff x="11169933" y="2959577"/>
              <a:chExt cx="6852867" cy="1485723"/>
            </a:xfrm>
          </p:grpSpPr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1EF27430-435F-718C-EB2A-82EB84F181FC}"/>
                  </a:ext>
                </a:extLst>
              </p:cNvPr>
              <p:cNvSpPr/>
              <p:nvPr/>
            </p:nvSpPr>
            <p:spPr>
              <a:xfrm>
                <a:off x="11169933" y="2959577"/>
                <a:ext cx="1440000" cy="144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5EC11D2-2BF0-B90B-86FD-56550222C290}"/>
                  </a:ext>
                </a:extLst>
              </p:cNvPr>
              <p:cNvSpPr txBox="1"/>
              <p:nvPr/>
            </p:nvSpPr>
            <p:spPr>
              <a:xfrm>
                <a:off x="12872733" y="3091186"/>
                <a:ext cx="37140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2040204020203" pitchFamily="50" charset="-127"/>
                  </a:rPr>
                  <a:t>예측과 예방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324E121-7460-41C4-FCCB-12D27317180E}"/>
                  </a:ext>
                </a:extLst>
              </p:cNvPr>
              <p:cNvSpPr txBox="1"/>
              <p:nvPr/>
            </p:nvSpPr>
            <p:spPr>
              <a:xfrm>
                <a:off x="12872733" y="3737414"/>
                <a:ext cx="515006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맑은 고딕" panose="020B0503020000020004" pitchFamily="50" charset="-127"/>
                  </a:rPr>
                  <a:t>에러율의 추세를 분석하여 미래에 발생할 수 있는 문제를 예측하고 예방할 수 있음</a:t>
                </a:r>
                <a:endParaRPr lang="ko-KR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pic>
          <p:nvPicPr>
            <p:cNvPr id="98" name="그래픽 97" descr="바늘 단색으로 채워진">
              <a:extLst>
                <a:ext uri="{FF2B5EF4-FFF2-40B4-BE49-F238E27FC236}">
                  <a16:creationId xmlns:a16="http://schemas.microsoft.com/office/drawing/2014/main" id="{468C2611-FB98-16BA-F377-A0A4CB61D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156403" y="5544587"/>
              <a:ext cx="914400" cy="914400"/>
            </a:xfrm>
            <a:prstGeom prst="rect">
              <a:avLst/>
            </a:prstGeom>
          </p:spPr>
        </p:pic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0D59C63-94B3-D4E7-B02E-FF36187F1584}"/>
              </a:ext>
            </a:extLst>
          </p:cNvPr>
          <p:cNvGrpSpPr/>
          <p:nvPr/>
        </p:nvGrpSpPr>
        <p:grpSpPr>
          <a:xfrm>
            <a:off x="9921780" y="7226921"/>
            <a:ext cx="7118067" cy="1485723"/>
            <a:chOff x="10167909" y="7119465"/>
            <a:chExt cx="7118067" cy="1485723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F4671819-8CF0-34DA-60FD-591DED52FC07}"/>
                </a:ext>
              </a:extLst>
            </p:cNvPr>
            <p:cNvGrpSpPr/>
            <p:nvPr/>
          </p:nvGrpSpPr>
          <p:grpSpPr>
            <a:xfrm>
              <a:off x="10167909" y="7119465"/>
              <a:ext cx="7118067" cy="1485723"/>
              <a:chOff x="11169933" y="2959577"/>
              <a:chExt cx="7118067" cy="148572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C20EACD6-4B48-7DE8-59F1-501C7FD8397A}"/>
                  </a:ext>
                </a:extLst>
              </p:cNvPr>
              <p:cNvSpPr/>
              <p:nvPr/>
            </p:nvSpPr>
            <p:spPr>
              <a:xfrm>
                <a:off x="11169933" y="2959577"/>
                <a:ext cx="1440000" cy="144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D87929FF-4E25-0D61-4F6F-03D217EAC33C}"/>
                  </a:ext>
                </a:extLst>
              </p:cNvPr>
              <p:cNvSpPr txBox="1"/>
              <p:nvPr/>
            </p:nvSpPr>
            <p:spPr>
              <a:xfrm>
                <a:off x="12872733" y="3091186"/>
                <a:ext cx="37140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2040204020203" pitchFamily="50" charset="-127"/>
                  </a:rPr>
                  <a:t>시스템 최적화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DA2E0DD-16D3-7929-1700-087FFEC6762E}"/>
                  </a:ext>
                </a:extLst>
              </p:cNvPr>
              <p:cNvSpPr txBox="1"/>
              <p:nvPr/>
            </p:nvSpPr>
            <p:spPr>
              <a:xfrm>
                <a:off x="12872733" y="3737414"/>
                <a:ext cx="541526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맑은 고딕" panose="020B0503020000020004" pitchFamily="50" charset="-127"/>
                  </a:rPr>
                  <a:t>에러율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</a:rPr>
                  <a:t>을 분석하여 </a:t>
                </a:r>
                <a:r>
                  <a:rPr lang="ko-KR" altLang="en-US" sz="20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맑은 고딕" panose="020B0503020000020004" pitchFamily="50" charset="-127"/>
                  </a:rPr>
                  <a:t>통신 시스템의 성능을 최적화할 수 있음</a:t>
                </a:r>
                <a:endParaRPr lang="ko-KR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pic>
          <p:nvPicPr>
            <p:cNvPr id="107" name="그래픽 106" descr="불 켜기 단색으로 채워진">
              <a:extLst>
                <a:ext uri="{FF2B5EF4-FFF2-40B4-BE49-F238E27FC236}">
                  <a16:creationId xmlns:a16="http://schemas.microsoft.com/office/drawing/2014/main" id="{E83DB3A8-9467-ADEF-AFF5-DFE26CA03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30179" y="7385680"/>
              <a:ext cx="914400" cy="914400"/>
            </a:xfrm>
            <a:prstGeom prst="rect">
              <a:avLst/>
            </a:prstGeom>
          </p:spPr>
        </p:pic>
      </p:grp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EAB29E8A-3B9B-95C5-B563-AC0D24DE1C43}"/>
              </a:ext>
            </a:extLst>
          </p:cNvPr>
          <p:cNvCxnSpPr>
            <a:stCxn id="95" idx="2"/>
            <a:endCxn id="30" idx="6"/>
          </p:cNvCxnSpPr>
          <p:nvPr/>
        </p:nvCxnSpPr>
        <p:spPr>
          <a:xfrm flipH="1" flipV="1">
            <a:off x="8839200" y="6010500"/>
            <a:ext cx="2057400" cy="637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AEF6E33-A7C8-4363-3512-A066BC755DB7}"/>
              </a:ext>
            </a:extLst>
          </p:cNvPr>
          <p:cNvCxnSpPr>
            <a:stCxn id="67" idx="2"/>
            <a:endCxn id="30" idx="7"/>
          </p:cNvCxnSpPr>
          <p:nvPr/>
        </p:nvCxnSpPr>
        <p:spPr>
          <a:xfrm flipH="1">
            <a:off x="8311992" y="4042945"/>
            <a:ext cx="1615543" cy="69476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B75B3515-8388-8A82-8AFA-EB7B2B329D3F}"/>
              </a:ext>
            </a:extLst>
          </p:cNvPr>
          <p:cNvCxnSpPr>
            <a:stCxn id="30" idx="5"/>
            <a:endCxn id="104" idx="2"/>
          </p:cNvCxnSpPr>
          <p:nvPr/>
        </p:nvCxnSpPr>
        <p:spPr>
          <a:xfrm>
            <a:off x="8311992" y="7283292"/>
            <a:ext cx="1609788" cy="66362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89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ea typeface="TDTD평고딕"/>
              </a:rPr>
              <a:t>문제 정의</a:t>
            </a:r>
            <a:endParaRPr lang="en-US" sz="18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u="none" strike="noStrike" dirty="0">
                <a:solidFill>
                  <a:srgbClr val="5371FF"/>
                </a:solidFill>
                <a:ea typeface="TDTD평고딕"/>
              </a:rPr>
              <a:t>문헌 조사 요약</a:t>
            </a:r>
            <a:endParaRPr lang="en-US" sz="1800" u="none" strike="noStrike" dirty="0">
              <a:solidFill>
                <a:srgbClr val="5371FF"/>
              </a:solidFill>
              <a:ea typeface="TDTD평고딕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269834" y="3876141"/>
            <a:ext cx="173797" cy="173797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ea typeface="TDTD평고딕"/>
              </a:rPr>
              <a:t>개발 요구 사항</a:t>
            </a:r>
            <a:endParaRPr lang="en-US" sz="18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ea typeface="TDTD평고딕"/>
              </a:rPr>
              <a:t>예상 결과물</a:t>
            </a:r>
            <a:endParaRPr lang="en-US" sz="18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ea typeface="TDTD평고딕"/>
              </a:rPr>
              <a:t>향후 개발 계획</a:t>
            </a:r>
            <a:endParaRPr lang="en-US" altLang="ko-Kore-KR" sz="18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032636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5400" dirty="0">
                <a:solidFill>
                  <a:srgbClr val="12127D"/>
                </a:solidFill>
                <a:ea typeface="TDTD평고딕"/>
              </a:rPr>
              <a:t>문헌 조사 요약</a:t>
            </a:r>
            <a:endParaRPr lang="en-US" sz="5400" dirty="0">
              <a:solidFill>
                <a:srgbClr val="12127D"/>
              </a:solidFill>
              <a:ea typeface="TDTD평고딕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</a:t>
            </a:r>
            <a:r>
              <a:rPr lang="en-US" altLang="ko-KR" sz="1400" spc="266" dirty="0">
                <a:solidFill>
                  <a:srgbClr val="12127D"/>
                </a:solidFill>
                <a:latin typeface="Montserrat Classic"/>
              </a:rPr>
              <a:t>8</a:t>
            </a: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 -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1985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altLang="ko-KR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altLang="ko-KR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altLang="ko-KR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sp>
        <p:nvSpPr>
          <p:cNvPr id="32" name="AutoShape 3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AFECA1-0EBC-AE38-3271-85D8D6443818}"/>
              </a:ext>
            </a:extLst>
          </p:cNvPr>
          <p:cNvSpPr txBox="1"/>
          <p:nvPr/>
        </p:nvSpPr>
        <p:spPr>
          <a:xfrm>
            <a:off x="5496668" y="30072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DF62B1-BC9F-B165-724E-A566BA9CF1CB}"/>
              </a:ext>
            </a:extLst>
          </p:cNvPr>
          <p:cNvSpPr txBox="1"/>
          <p:nvPr/>
        </p:nvSpPr>
        <p:spPr>
          <a:xfrm>
            <a:off x="4066631" y="2516156"/>
            <a:ext cx="1368796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000" dirty="0"/>
              <a:t>Yong-</a:t>
            </a:r>
            <a:r>
              <a:rPr lang="en" altLang="ko-Kore-KR" sz="2000" dirty="0" err="1"/>
              <a:t>june</a:t>
            </a:r>
            <a:r>
              <a:rPr lang="en" altLang="ko-Kore-KR" sz="2000" dirty="0"/>
              <a:t> Cho, Hyun-kyu Park , Young-je Kim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“</a:t>
            </a:r>
            <a:r>
              <a:rPr lang="en" altLang="ko-Kore-KR" sz="2000" dirty="0"/>
              <a:t>Study of internal communication system integration plan for next generation warship</a:t>
            </a:r>
            <a:r>
              <a:rPr lang="en-US" altLang="ko-KR" sz="2000" dirty="0"/>
              <a:t>”.</a:t>
            </a:r>
            <a:r>
              <a:rPr lang="ko-KR" altLang="en-US" sz="2000" dirty="0"/>
              <a:t> 해군사관학교</a:t>
            </a:r>
            <a:r>
              <a:rPr lang="en-US" altLang="ko-KR" sz="2000" dirty="0"/>
              <a:t>:2019. 6.20.</a:t>
            </a:r>
            <a:endParaRPr kumimoji="1" lang="en-US" altLang="ko-Kore-KR" sz="2000" dirty="0"/>
          </a:p>
          <a:p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>
                <a:solidFill>
                  <a:srgbClr val="FF0000"/>
                </a:solidFill>
              </a:rPr>
              <a:t>-&gt; “</a:t>
            </a:r>
            <a:r>
              <a:rPr lang="ko-KR" altLang="en-US" sz="2000" dirty="0">
                <a:solidFill>
                  <a:srgbClr val="FF0000"/>
                </a:solidFill>
              </a:rPr>
              <a:t>함 내통신체계에 대한 기준 및 규격은 대부분 </a:t>
            </a:r>
            <a:r>
              <a:rPr lang="en-US" altLang="ko-KR" sz="2000" dirty="0">
                <a:solidFill>
                  <a:srgbClr val="FF0000"/>
                </a:solidFill>
              </a:rPr>
              <a:t>2000</a:t>
            </a:r>
            <a:r>
              <a:rPr lang="ko-KR" altLang="en-US" sz="2000" dirty="0">
                <a:solidFill>
                  <a:srgbClr val="FF0000"/>
                </a:solidFill>
              </a:rPr>
              <a:t>년 대 초</a:t>
            </a:r>
            <a:r>
              <a:rPr lang="en-US" altLang="ko-KR" sz="2000" dirty="0">
                <a:solidFill>
                  <a:srgbClr val="FF0000"/>
                </a:solidFill>
              </a:rPr>
              <a:t>·</a:t>
            </a:r>
            <a:r>
              <a:rPr lang="ko-KR" altLang="en-US" sz="2000" dirty="0">
                <a:solidFill>
                  <a:srgbClr val="FF0000"/>
                </a:solidFill>
              </a:rPr>
              <a:t>중반에 정립되어 현재까지 유지되고 있는 것으로</a:t>
            </a:r>
            <a:r>
              <a:rPr lang="en-US" altLang="ko-KR" sz="2000" dirty="0">
                <a:solidFill>
                  <a:srgbClr val="FF0000"/>
                </a:solidFill>
              </a:rPr>
              <a:t>, </a:t>
            </a:r>
          </a:p>
          <a:p>
            <a:r>
              <a:rPr lang="ko-KR" altLang="en-US" sz="2000" dirty="0">
                <a:solidFill>
                  <a:srgbClr val="FF0000"/>
                </a:solidFill>
              </a:rPr>
              <a:t>상용 정보 통신 장비의 최신 발전 추세와 큰 차이가 있다고 주장</a:t>
            </a:r>
            <a:r>
              <a:rPr lang="en-US" altLang="ko-KR" sz="2000" dirty="0">
                <a:solidFill>
                  <a:srgbClr val="FF0000"/>
                </a:solidFill>
              </a:rPr>
              <a:t>”</a:t>
            </a:r>
          </a:p>
          <a:p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" altLang="ko-Kore-KR" sz="2000" dirty="0">
                <a:effectLst/>
              </a:rPr>
              <a:t>Ina </a:t>
            </a:r>
            <a:r>
              <a:rPr lang="en" altLang="ko-Kore-KR" sz="2000" dirty="0" err="1">
                <a:effectLst/>
              </a:rPr>
              <a:t>Masnikosa</a:t>
            </a:r>
            <a:r>
              <a:rPr lang="en" altLang="ko-Kore-KR" sz="2000" dirty="0">
                <a:effectLst/>
              </a:rPr>
              <a:t>, Nikola </a:t>
            </a:r>
            <a:r>
              <a:rPr lang="en" altLang="ko-Kore-KR" sz="2000" dirty="0" err="1">
                <a:effectLst/>
              </a:rPr>
              <a:t>Zogovic</a:t>
            </a:r>
            <a:r>
              <a:rPr lang="en" altLang="ko-Kore-KR" sz="2000" dirty="0">
                <a:effectLst/>
              </a:rPr>
              <a:t>́, and </a:t>
            </a:r>
            <a:r>
              <a:rPr lang="en" altLang="ko-Kore-KR" sz="2000" dirty="0" err="1">
                <a:effectLst/>
              </a:rPr>
              <a:t>Nataša</a:t>
            </a:r>
            <a:r>
              <a:rPr lang="en" altLang="ko-Kore-KR" sz="2000" dirty="0">
                <a:effectLst/>
              </a:rPr>
              <a:t> </a:t>
            </a:r>
            <a:r>
              <a:rPr lang="en" altLang="ko-Kore-KR" sz="2000" dirty="0" err="1">
                <a:effectLst/>
              </a:rPr>
              <a:t>Neškovic</a:t>
            </a:r>
            <a:r>
              <a:rPr lang="en" altLang="ko-Kore-KR" sz="2000" dirty="0">
                <a:effectLst/>
              </a:rPr>
              <a:t>́</a:t>
            </a:r>
            <a:endParaRPr lang="en" altLang="ko-Kore-KR" sz="2000" dirty="0"/>
          </a:p>
          <a:p>
            <a:r>
              <a:rPr lang="en-US" altLang="ko-KR" sz="2000" dirty="0"/>
              <a:t>“An Overview of Packet Error Rate Models for Wireless Communications”</a:t>
            </a:r>
          </a:p>
          <a:p>
            <a:r>
              <a:rPr lang="en-US" altLang="ko-KR" sz="2000" dirty="0"/>
              <a:t>IEEE, 28th Telecommunications forum TELFOR 2020</a:t>
            </a:r>
          </a:p>
          <a:p>
            <a:endParaRPr lang="en-US" altLang="ko-KR" sz="2000" dirty="0"/>
          </a:p>
          <a:p>
            <a:r>
              <a:rPr lang="en-US" altLang="ko-KR" sz="2000" dirty="0">
                <a:solidFill>
                  <a:srgbClr val="FF0000"/>
                </a:solidFill>
              </a:rPr>
              <a:t>-&gt; "</a:t>
            </a:r>
            <a:r>
              <a:rPr lang="ko-KR" altLang="en-US" sz="2000" dirty="0">
                <a:solidFill>
                  <a:srgbClr val="FF0000"/>
                </a:solidFill>
              </a:rPr>
              <a:t>무선 통신에서의 패킷 오류율과 측정 모델에 관한 연구</a:t>
            </a:r>
            <a:r>
              <a:rPr lang="en-US" altLang="ko-KR" sz="2000" dirty="0">
                <a:solidFill>
                  <a:srgbClr val="FF0000"/>
                </a:solidFill>
              </a:rPr>
              <a:t>”</a:t>
            </a:r>
          </a:p>
          <a:p>
            <a:endParaRPr kumimoji="1" lang="en-US" altLang="ko-Kore-KR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ore-KR" sz="2000" dirty="0"/>
          </a:p>
          <a:p>
            <a:r>
              <a:rPr lang="en" altLang="ko-Kore-KR" sz="2000" dirty="0">
                <a:effectLst/>
              </a:rPr>
              <a:t>Michael S. </a:t>
            </a:r>
            <a:r>
              <a:rPr lang="en" altLang="ko-Kore-KR" sz="2000" dirty="0" err="1">
                <a:effectLst/>
              </a:rPr>
              <a:t>Borella</a:t>
            </a:r>
            <a:r>
              <a:rPr lang="en" altLang="ko-Kore-KR" sz="2000" dirty="0"/>
              <a:t>.</a:t>
            </a:r>
            <a:endParaRPr lang="en" altLang="ko-Kore-KR" sz="2000" dirty="0">
              <a:effectLst/>
            </a:endParaRPr>
          </a:p>
          <a:p>
            <a:r>
              <a:rPr kumimoji="1" lang="en-US" altLang="ko-Kore-KR" sz="2000" dirty="0"/>
              <a:t>“Measurement and Interpretation of Internet Packet Loss”. </a:t>
            </a:r>
          </a:p>
          <a:p>
            <a:r>
              <a:rPr kumimoji="1" lang="en-US" altLang="ko-Kore-KR" sz="2000" dirty="0"/>
              <a:t>JOURNAL OF COMMUNICATIONS AND NETWORKS, VOL.2, NO.2, JUNE 2000</a:t>
            </a:r>
          </a:p>
          <a:p>
            <a:endParaRPr kumimoji="1" lang="en-US" altLang="ko-Kore-KR" sz="2000" dirty="0"/>
          </a:p>
          <a:p>
            <a:r>
              <a:rPr kumimoji="1" lang="en-US" altLang="ko-KR" sz="2000" dirty="0">
                <a:solidFill>
                  <a:srgbClr val="FF0000"/>
                </a:solidFill>
              </a:rPr>
              <a:t>-&gt; “</a:t>
            </a:r>
            <a:r>
              <a:rPr kumimoji="1" lang="ko-KR" altLang="en-US" sz="2000" dirty="0">
                <a:solidFill>
                  <a:srgbClr val="FF0000"/>
                </a:solidFill>
              </a:rPr>
              <a:t>패킷 손실 관측의 구조와 해석</a:t>
            </a:r>
            <a:r>
              <a:rPr kumimoji="1" lang="en-US" altLang="ko-KR" sz="2000" dirty="0">
                <a:solidFill>
                  <a:srgbClr val="FF0000"/>
                </a:solidFill>
              </a:rPr>
              <a:t>”</a:t>
            </a:r>
            <a:endParaRPr kumimoji="1" lang="en-US" altLang="ko-Kore-KR" sz="2000" dirty="0">
              <a:solidFill>
                <a:srgbClr val="FF0000"/>
              </a:solidFill>
            </a:endParaRPr>
          </a:p>
          <a:p>
            <a:endParaRPr kumimoji="1" lang="en-US" altLang="ko-Kore-KR" sz="2000" dirty="0">
              <a:solidFill>
                <a:srgbClr val="FF0000"/>
              </a:solidFill>
            </a:endParaRPr>
          </a:p>
          <a:p>
            <a:endParaRPr kumimoji="1" lang="ko-Kore-KR" altLang="en-US" sz="2000" dirty="0">
              <a:solidFill>
                <a:srgbClr val="FF0000"/>
              </a:solidFill>
            </a:endParaRPr>
          </a:p>
          <a:p>
            <a:endParaRPr kumimoji="1" lang="ko-Kore-KR" alt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CF99B4EB-9F36-906C-70D4-E6379276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4675" y="2111741"/>
            <a:ext cx="5710725" cy="343863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u="none" strike="noStrike" dirty="0">
                <a:solidFill>
                  <a:srgbClr val="FFFFFF"/>
                </a:solidFill>
                <a:ea typeface="TDTD평고딕"/>
              </a:rPr>
              <a:t>문헌 조사 요약</a:t>
            </a:r>
            <a:endParaRPr lang="en-US" sz="1800" u="none" strike="noStrike" dirty="0">
              <a:solidFill>
                <a:srgbClr val="FFFFFF"/>
              </a:solidFill>
              <a:ea typeface="TDTD평고딕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5007027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23" name="AutoShape 23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7" name="TextBox 3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FFFFFF"/>
                </a:solidFill>
                <a:ea typeface="TDTD평고딕"/>
              </a:rPr>
              <a:t>문제 정의</a:t>
            </a:r>
            <a:endParaRPr lang="en-US" sz="18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u="none" strike="noStrike" dirty="0">
                <a:solidFill>
                  <a:srgbClr val="5371FF"/>
                </a:solidFill>
                <a:ea typeface="TDTD평고딕"/>
              </a:rPr>
              <a:t>개발 요구 사항</a:t>
            </a:r>
            <a:endParaRPr lang="en-US" sz="1800" u="none" strike="noStrike" dirty="0">
              <a:solidFill>
                <a:srgbClr val="5371FF"/>
              </a:solidFill>
              <a:ea typeface="TDTD평고딕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ea typeface="TDTD평고딕"/>
              </a:rPr>
              <a:t>예상 결과물</a:t>
            </a:r>
            <a:endParaRPr lang="en-US" sz="18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ea typeface="TDTD평고딕"/>
              </a:rPr>
              <a:t>향후 개발 계획</a:t>
            </a:r>
            <a:endParaRPr lang="en-US" altLang="ko-Kore-KR" sz="18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5032636" y="1079790"/>
            <a:ext cx="8222728" cy="669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5400" dirty="0">
                <a:solidFill>
                  <a:srgbClr val="12127D"/>
                </a:solidFill>
                <a:ea typeface="TDTD평고딕"/>
              </a:rPr>
              <a:t>개발 요구 사항</a:t>
            </a:r>
            <a:endParaRPr lang="en-US" sz="5400" dirty="0">
              <a:solidFill>
                <a:srgbClr val="12127D"/>
              </a:solidFill>
              <a:ea typeface="TDTD평고딕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</a:t>
            </a:r>
            <a:r>
              <a:rPr lang="en-US" altLang="ko-KR" sz="1400" spc="266" dirty="0">
                <a:solidFill>
                  <a:srgbClr val="12127D"/>
                </a:solidFill>
                <a:latin typeface="Montserrat Classic"/>
              </a:rPr>
              <a:t>9</a:t>
            </a: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 -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21985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altLang="ko-KR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altLang="ko-KR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altLang="ko-KR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BE6FC8E-780B-FD36-3A9B-C6455347801B}"/>
              </a:ext>
            </a:extLst>
          </p:cNvPr>
          <p:cNvGrpSpPr/>
          <p:nvPr/>
        </p:nvGrpSpPr>
        <p:grpSpPr>
          <a:xfrm>
            <a:off x="5090291" y="5803972"/>
            <a:ext cx="11445109" cy="2630604"/>
            <a:chOff x="4853552" y="5791375"/>
            <a:chExt cx="8107417" cy="2630604"/>
          </a:xfrm>
        </p:grpSpPr>
        <p:sp>
          <p:nvSpPr>
            <p:cNvPr id="67" name="TextBox 6">
              <a:extLst>
                <a:ext uri="{FF2B5EF4-FFF2-40B4-BE49-F238E27FC236}">
                  <a16:creationId xmlns:a16="http://schemas.microsoft.com/office/drawing/2014/main" id="{BAB1FE02-5B5D-055C-CECC-0F11F04E2833}"/>
                </a:ext>
              </a:extLst>
            </p:cNvPr>
            <p:cNvSpPr txBox="1"/>
            <p:nvPr/>
          </p:nvSpPr>
          <p:spPr>
            <a:xfrm>
              <a:off x="4882646" y="5791375"/>
              <a:ext cx="8078323" cy="8469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400" spc="-45" dirty="0">
                  <a:latin typeface="TDTD평고딕"/>
                  <a:ea typeface="TDTD평고딕"/>
                </a:rPr>
                <a:t>1.</a:t>
              </a:r>
              <a:r>
                <a:rPr lang="ko-KR" altLang="en-US" sz="2400" spc="-45" dirty="0">
                  <a:latin typeface="TDTD평고딕"/>
                  <a:ea typeface="TDTD평고딕"/>
                </a:rPr>
                <a:t> 오디오 데이터를 </a:t>
              </a:r>
              <a:r>
                <a:rPr lang="ko-KR" altLang="en-US" sz="2400" spc="-45" dirty="0" err="1">
                  <a:latin typeface="TDTD평고딕"/>
                  <a:ea typeface="TDTD평고딕"/>
                </a:rPr>
                <a:t>샘플링하여</a:t>
              </a:r>
              <a:r>
                <a:rPr lang="ko-KR" altLang="en-US" sz="2400" spc="-45" dirty="0">
                  <a:latin typeface="TDTD평고딕"/>
                  <a:ea typeface="TDTD평고딕"/>
                </a:rPr>
                <a:t> 수신된 오디오와 송신된 오디오를 비교하는 알고리즘을 개발</a:t>
              </a:r>
              <a:endParaRPr lang="en-US" sz="2400" spc="-45" dirty="0">
                <a:latin typeface="TDTD평고딕"/>
                <a:ea typeface="TDTD평고딕"/>
              </a:endParaRPr>
            </a:p>
          </p:txBody>
        </p:sp>
        <p:sp>
          <p:nvSpPr>
            <p:cNvPr id="68" name="TextBox 6">
              <a:extLst>
                <a:ext uri="{FF2B5EF4-FFF2-40B4-BE49-F238E27FC236}">
                  <a16:creationId xmlns:a16="http://schemas.microsoft.com/office/drawing/2014/main" id="{6CD404A6-36C6-F784-D55F-BA7F3A4FBC4F}"/>
                </a:ext>
              </a:extLst>
            </p:cNvPr>
            <p:cNvSpPr txBox="1"/>
            <p:nvPr/>
          </p:nvSpPr>
          <p:spPr>
            <a:xfrm>
              <a:off x="4853552" y="6901204"/>
              <a:ext cx="8100447" cy="8469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400" spc="-45" dirty="0">
                  <a:latin typeface="TDTD평고딕"/>
                  <a:ea typeface="TDTD평고딕"/>
                </a:rPr>
                <a:t>2.</a:t>
              </a:r>
              <a:r>
                <a:rPr lang="ko-KR" altLang="en-US" sz="2400" spc="-45" dirty="0">
                  <a:latin typeface="TDTD평고딕"/>
                  <a:ea typeface="TDTD평고딕"/>
                </a:rPr>
                <a:t> 각각의 네트워크 프로토콜에 대한 표준 및 규격을 준수하여 오디오 데이터의 안정적인 전송을 보장</a:t>
              </a:r>
              <a:endParaRPr lang="en-US" sz="2400" spc="-45" dirty="0">
                <a:latin typeface="TDTD평고딕"/>
                <a:ea typeface="TDTD평고딕"/>
              </a:endParaRPr>
            </a:p>
          </p:txBody>
        </p:sp>
        <p:sp>
          <p:nvSpPr>
            <p:cNvPr id="24" name="TextBox 6">
              <a:extLst>
                <a:ext uri="{FF2B5EF4-FFF2-40B4-BE49-F238E27FC236}">
                  <a16:creationId xmlns:a16="http://schemas.microsoft.com/office/drawing/2014/main" id="{030665B3-7117-37E9-643A-A28601EA802F}"/>
                </a:ext>
              </a:extLst>
            </p:cNvPr>
            <p:cNvSpPr txBox="1"/>
            <p:nvPr/>
          </p:nvSpPr>
          <p:spPr>
            <a:xfrm>
              <a:off x="4853552" y="8011033"/>
              <a:ext cx="8071353" cy="4109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400" spc="-45" dirty="0">
                  <a:latin typeface="TDTD평고딕"/>
                  <a:ea typeface="TDTD평고딕"/>
                </a:rPr>
                <a:t>3.</a:t>
              </a:r>
              <a:r>
                <a:rPr lang="ko-KR" altLang="en-US" sz="2400" spc="-45" dirty="0">
                  <a:latin typeface="TDTD평고딕"/>
                  <a:ea typeface="TDTD평고딕"/>
                </a:rPr>
                <a:t> 사용자 인터페이스를 통해 </a:t>
              </a:r>
              <a:r>
                <a:rPr lang="ko-KR" altLang="en-US" sz="2400" spc="-45" dirty="0" err="1">
                  <a:latin typeface="TDTD평고딕"/>
                  <a:ea typeface="TDTD평고딕"/>
                </a:rPr>
                <a:t>에러율</a:t>
              </a:r>
              <a:r>
                <a:rPr lang="ko-KR" altLang="en-US" sz="2400" spc="-45" dirty="0">
                  <a:latin typeface="TDTD평고딕"/>
                  <a:ea typeface="TDTD평고딕"/>
                </a:rPr>
                <a:t> 검출 결과를 시각화</a:t>
              </a:r>
              <a:endParaRPr lang="en-US" sz="2400" spc="-45" dirty="0">
                <a:latin typeface="TDTD평고딕"/>
                <a:ea typeface="TDTD평고딕"/>
              </a:endParaRPr>
            </a:p>
          </p:txBody>
        </p:sp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593C5A54-9EC6-0644-EB69-4BE59DFAA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55" y="2102475"/>
            <a:ext cx="5710724" cy="343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2116</Words>
  <Application>Microsoft Office PowerPoint</Application>
  <PresentationFormat>사용자 지정</PresentationFormat>
  <Paragraphs>359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6" baseType="lpstr">
      <vt:lpstr>TDTD평고딕</vt:lpstr>
      <vt:lpstr>Arita Dotum Bold</vt:lpstr>
      <vt:lpstr>휴먼둥근헤드라인</vt:lpstr>
      <vt:lpstr>맑은 고딕</vt:lpstr>
      <vt:lpstr>Calibri</vt:lpstr>
      <vt:lpstr>Aptos</vt:lpstr>
      <vt:lpstr>Arita Dotum Light</vt:lpstr>
      <vt:lpstr>Montserrat Classic</vt:lpstr>
      <vt:lpstr>Montserrat Classic Bold</vt:lpstr>
      <vt:lpstr>Arial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파랑 깔끔한 기본 면접발표 프레젠테이션</dc:title>
  <cp:lastModifiedBy>유진 박</cp:lastModifiedBy>
  <cp:revision>130</cp:revision>
  <dcterms:created xsi:type="dcterms:W3CDTF">2006-08-16T00:00:00Z</dcterms:created>
  <dcterms:modified xsi:type="dcterms:W3CDTF">2024-03-25T08:15:39Z</dcterms:modified>
  <dc:identifier>DAGAPgsXHi8</dc:identifier>
</cp:coreProperties>
</file>